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7" r:id="rId3"/>
    <p:sldId id="289" r:id="rId4"/>
    <p:sldId id="290" r:id="rId5"/>
    <p:sldId id="261" r:id="rId6"/>
    <p:sldId id="291" r:id="rId7"/>
    <p:sldId id="295" r:id="rId8"/>
    <p:sldId id="293" r:id="rId9"/>
    <p:sldId id="303" r:id="rId10"/>
    <p:sldId id="292" r:id="rId11"/>
    <p:sldId id="265" r:id="rId12"/>
    <p:sldId id="266" r:id="rId13"/>
    <p:sldId id="297" r:id="rId14"/>
    <p:sldId id="304" r:id="rId15"/>
    <p:sldId id="298" r:id="rId16"/>
    <p:sldId id="267" r:id="rId17"/>
    <p:sldId id="285" r:id="rId18"/>
    <p:sldId id="305" r:id="rId19"/>
    <p:sldId id="268" r:id="rId20"/>
    <p:sldId id="269" r:id="rId21"/>
    <p:sldId id="270" r:id="rId22"/>
    <p:sldId id="271" r:id="rId23"/>
    <p:sldId id="272" r:id="rId24"/>
    <p:sldId id="273" r:id="rId25"/>
    <p:sldId id="302" r:id="rId26"/>
    <p:sldId id="308" r:id="rId27"/>
    <p:sldId id="275" r:id="rId28"/>
    <p:sldId id="279" r:id="rId29"/>
    <p:sldId id="280" r:id="rId30"/>
    <p:sldId id="307" r:id="rId31"/>
    <p:sldId id="281" r:id="rId32"/>
    <p:sldId id="299" r:id="rId33"/>
    <p:sldId id="310" r:id="rId34"/>
    <p:sldId id="309" r:id="rId35"/>
    <p:sldId id="306" r:id="rId36"/>
    <p:sldId id="282" r:id="rId37"/>
    <p:sldId id="300" r:id="rId38"/>
    <p:sldId id="284" r:id="rId39"/>
    <p:sldId id="287" r:id="rId40"/>
    <p:sldId id="286"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72771" autoAdjust="0"/>
  </p:normalViewPr>
  <p:slideViewPr>
    <p:cSldViewPr snapToGrid="0">
      <p:cViewPr varScale="1">
        <p:scale>
          <a:sx n="49" d="100"/>
          <a:sy n="49" d="100"/>
        </p:scale>
        <p:origin x="48" y="4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1415E3-45AF-4D54-8ADF-2464A73CB500}" type="datetimeFigureOut">
              <a:rPr lang="en-GB" smtClean="0"/>
              <a:t>17/02/2017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C67A54-BA5E-4889-A95A-B4AACD09A158}" type="slidenum">
              <a:rPr lang="en-GB" smtClean="0"/>
              <a:t>‹#›</a:t>
            </a:fld>
            <a:endParaRPr lang="en-GB"/>
          </a:p>
        </p:txBody>
      </p:sp>
    </p:spTree>
    <p:extLst>
      <p:ext uri="{BB962C8B-B14F-4D97-AF65-F5344CB8AC3E}">
        <p14:creationId xmlns:p14="http://schemas.microsoft.com/office/powerpoint/2010/main" val="1553317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a:solidFill>
                  <a:schemeClr val="tx1"/>
                </a:solidFill>
                <a:effectLst/>
                <a:latin typeface="+mn-lt"/>
                <a:ea typeface="+mn-ea"/>
                <a:cs typeface="+mn-cs"/>
              </a:rPr>
              <a:t>Same Species or Different Animal?: a working comparison between Systematic Reviews and Qualitative Evidence Syntheses</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 </a:t>
            </a:r>
          </a:p>
          <a:p>
            <a:r>
              <a:rPr lang="en-GB" sz="1200" b="0" i="0" kern="1200" dirty="0">
                <a:solidFill>
                  <a:schemeClr val="tx1"/>
                </a:solidFill>
                <a:effectLst/>
                <a:latin typeface="+mn-lt"/>
                <a:ea typeface="+mn-ea"/>
                <a:cs typeface="+mn-cs"/>
              </a:rPr>
              <a:t>Existing methodology for systematic reviews of qualitative research (also known as qualitative evidence syntheses) either assumes that they can be patterned on systematic reviews of effectiveness or that they represent a demonstrably different type of process and output. To what extent can these views be reconciled, if at all? What are the implications of these contrasting views for the development of systematic review methods more generally?    </a:t>
            </a:r>
          </a:p>
          <a:p>
            <a:endParaRPr lang="en-GB" dirty="0"/>
          </a:p>
        </p:txBody>
      </p:sp>
      <p:sp>
        <p:nvSpPr>
          <p:cNvPr id="4" name="Slide Number Placeholder 3"/>
          <p:cNvSpPr>
            <a:spLocks noGrp="1"/>
          </p:cNvSpPr>
          <p:nvPr>
            <p:ph type="sldNum" sz="quarter" idx="10"/>
          </p:nvPr>
        </p:nvSpPr>
        <p:spPr/>
        <p:txBody>
          <a:bodyPr/>
          <a:lstStyle/>
          <a:p>
            <a:fld id="{98C67A54-BA5E-4889-A95A-B4AACD09A158}" type="slidenum">
              <a:rPr lang="en-GB" smtClean="0"/>
              <a:t>1</a:t>
            </a:fld>
            <a:endParaRPr lang="en-GB"/>
          </a:p>
        </p:txBody>
      </p:sp>
    </p:spTree>
    <p:extLst>
      <p:ext uri="{BB962C8B-B14F-4D97-AF65-F5344CB8AC3E}">
        <p14:creationId xmlns:p14="http://schemas.microsoft.com/office/powerpoint/2010/main" val="2763191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6A4758B-B746-4885-9046-67106897FBCF}" type="datetimeFigureOut">
              <a:rPr lang="en-GB" smtClean="0"/>
              <a:t>17/02/2017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253447-E80B-4679-9DAD-BEA6DB2F0D5A}" type="slidenum">
              <a:rPr lang="en-GB" smtClean="0"/>
              <a:t>‹#›</a:t>
            </a:fld>
            <a:endParaRPr lang="en-GB"/>
          </a:p>
        </p:txBody>
      </p:sp>
    </p:spTree>
    <p:extLst>
      <p:ext uri="{BB962C8B-B14F-4D97-AF65-F5344CB8AC3E}">
        <p14:creationId xmlns:p14="http://schemas.microsoft.com/office/powerpoint/2010/main" val="2880459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6A4758B-B746-4885-9046-67106897FBCF}" type="datetimeFigureOut">
              <a:rPr lang="en-GB" smtClean="0"/>
              <a:t>17/02/2017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253447-E80B-4679-9DAD-BEA6DB2F0D5A}" type="slidenum">
              <a:rPr lang="en-GB" smtClean="0"/>
              <a:t>‹#›</a:t>
            </a:fld>
            <a:endParaRPr lang="en-GB"/>
          </a:p>
        </p:txBody>
      </p:sp>
    </p:spTree>
    <p:extLst>
      <p:ext uri="{BB962C8B-B14F-4D97-AF65-F5344CB8AC3E}">
        <p14:creationId xmlns:p14="http://schemas.microsoft.com/office/powerpoint/2010/main" val="1713370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6A4758B-B746-4885-9046-67106897FBCF}" type="datetimeFigureOut">
              <a:rPr lang="en-GB" smtClean="0"/>
              <a:t>17/02/2017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253447-E80B-4679-9DAD-BEA6DB2F0D5A}" type="slidenum">
              <a:rPr lang="en-GB" smtClean="0"/>
              <a:t>‹#›</a:t>
            </a:fld>
            <a:endParaRPr lang="en-GB"/>
          </a:p>
        </p:txBody>
      </p:sp>
    </p:spTree>
    <p:extLst>
      <p:ext uri="{BB962C8B-B14F-4D97-AF65-F5344CB8AC3E}">
        <p14:creationId xmlns:p14="http://schemas.microsoft.com/office/powerpoint/2010/main" val="3349475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6A4758B-B746-4885-9046-67106897FBCF}" type="datetimeFigureOut">
              <a:rPr lang="en-GB" smtClean="0"/>
              <a:t>17/02/2017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253447-E80B-4679-9DAD-BEA6DB2F0D5A}" type="slidenum">
              <a:rPr lang="en-GB" smtClean="0"/>
              <a:t>‹#›</a:t>
            </a:fld>
            <a:endParaRPr lang="en-GB"/>
          </a:p>
        </p:txBody>
      </p:sp>
    </p:spTree>
    <p:extLst>
      <p:ext uri="{BB962C8B-B14F-4D97-AF65-F5344CB8AC3E}">
        <p14:creationId xmlns:p14="http://schemas.microsoft.com/office/powerpoint/2010/main" val="1226925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A4758B-B746-4885-9046-67106897FBCF}" type="datetimeFigureOut">
              <a:rPr lang="en-GB" smtClean="0"/>
              <a:t>17/02/2017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253447-E80B-4679-9DAD-BEA6DB2F0D5A}" type="slidenum">
              <a:rPr lang="en-GB" smtClean="0"/>
              <a:t>‹#›</a:t>
            </a:fld>
            <a:endParaRPr lang="en-GB"/>
          </a:p>
        </p:txBody>
      </p:sp>
    </p:spTree>
    <p:extLst>
      <p:ext uri="{BB962C8B-B14F-4D97-AF65-F5344CB8AC3E}">
        <p14:creationId xmlns:p14="http://schemas.microsoft.com/office/powerpoint/2010/main" val="2522327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6A4758B-B746-4885-9046-67106897FBCF}" type="datetimeFigureOut">
              <a:rPr lang="en-GB" smtClean="0"/>
              <a:t>17/02/2017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253447-E80B-4679-9DAD-BEA6DB2F0D5A}" type="slidenum">
              <a:rPr lang="en-GB" smtClean="0"/>
              <a:t>‹#›</a:t>
            </a:fld>
            <a:endParaRPr lang="en-GB"/>
          </a:p>
        </p:txBody>
      </p:sp>
    </p:spTree>
    <p:extLst>
      <p:ext uri="{BB962C8B-B14F-4D97-AF65-F5344CB8AC3E}">
        <p14:creationId xmlns:p14="http://schemas.microsoft.com/office/powerpoint/2010/main" val="2905988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6A4758B-B746-4885-9046-67106897FBCF}" type="datetimeFigureOut">
              <a:rPr lang="en-GB" smtClean="0"/>
              <a:t>17/02/2017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0253447-E80B-4679-9DAD-BEA6DB2F0D5A}" type="slidenum">
              <a:rPr lang="en-GB" smtClean="0"/>
              <a:t>‹#›</a:t>
            </a:fld>
            <a:endParaRPr lang="en-GB"/>
          </a:p>
        </p:txBody>
      </p:sp>
    </p:spTree>
    <p:extLst>
      <p:ext uri="{BB962C8B-B14F-4D97-AF65-F5344CB8AC3E}">
        <p14:creationId xmlns:p14="http://schemas.microsoft.com/office/powerpoint/2010/main" val="2221111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6A4758B-B746-4885-9046-67106897FBCF}" type="datetimeFigureOut">
              <a:rPr lang="en-GB" smtClean="0"/>
              <a:t>17/02/2017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0253447-E80B-4679-9DAD-BEA6DB2F0D5A}" type="slidenum">
              <a:rPr lang="en-GB" smtClean="0"/>
              <a:t>‹#›</a:t>
            </a:fld>
            <a:endParaRPr lang="en-GB"/>
          </a:p>
        </p:txBody>
      </p:sp>
    </p:spTree>
    <p:extLst>
      <p:ext uri="{BB962C8B-B14F-4D97-AF65-F5344CB8AC3E}">
        <p14:creationId xmlns:p14="http://schemas.microsoft.com/office/powerpoint/2010/main" val="3953018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A4758B-B746-4885-9046-67106897FBCF}" type="datetimeFigureOut">
              <a:rPr lang="en-GB" smtClean="0"/>
              <a:t>17/02/2017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0253447-E80B-4679-9DAD-BEA6DB2F0D5A}" type="slidenum">
              <a:rPr lang="en-GB" smtClean="0"/>
              <a:t>‹#›</a:t>
            </a:fld>
            <a:endParaRPr lang="en-GB"/>
          </a:p>
        </p:txBody>
      </p:sp>
    </p:spTree>
    <p:extLst>
      <p:ext uri="{BB962C8B-B14F-4D97-AF65-F5344CB8AC3E}">
        <p14:creationId xmlns:p14="http://schemas.microsoft.com/office/powerpoint/2010/main" val="3949514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6A4758B-B746-4885-9046-67106897FBCF}" type="datetimeFigureOut">
              <a:rPr lang="en-GB" smtClean="0"/>
              <a:t>17/02/2017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253447-E80B-4679-9DAD-BEA6DB2F0D5A}" type="slidenum">
              <a:rPr lang="en-GB" smtClean="0"/>
              <a:t>‹#›</a:t>
            </a:fld>
            <a:endParaRPr lang="en-GB"/>
          </a:p>
        </p:txBody>
      </p:sp>
    </p:spTree>
    <p:extLst>
      <p:ext uri="{BB962C8B-B14F-4D97-AF65-F5344CB8AC3E}">
        <p14:creationId xmlns:p14="http://schemas.microsoft.com/office/powerpoint/2010/main" val="270246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6A4758B-B746-4885-9046-67106897FBCF}" type="datetimeFigureOut">
              <a:rPr lang="en-GB" smtClean="0"/>
              <a:t>17/02/2017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253447-E80B-4679-9DAD-BEA6DB2F0D5A}" type="slidenum">
              <a:rPr lang="en-GB" smtClean="0"/>
              <a:t>‹#›</a:t>
            </a:fld>
            <a:endParaRPr lang="en-GB"/>
          </a:p>
        </p:txBody>
      </p:sp>
    </p:spTree>
    <p:extLst>
      <p:ext uri="{BB962C8B-B14F-4D97-AF65-F5344CB8AC3E}">
        <p14:creationId xmlns:p14="http://schemas.microsoft.com/office/powerpoint/2010/main" val="3364197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A4758B-B746-4885-9046-67106897FBCF}" type="datetimeFigureOut">
              <a:rPr lang="en-GB" smtClean="0"/>
              <a:t>17/02/2017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253447-E80B-4679-9DAD-BEA6DB2F0D5A}" type="slidenum">
              <a:rPr lang="en-GB" smtClean="0"/>
              <a:t>‹#›</a:t>
            </a:fld>
            <a:endParaRPr lang="en-GB"/>
          </a:p>
        </p:txBody>
      </p:sp>
    </p:spTree>
    <p:extLst>
      <p:ext uri="{BB962C8B-B14F-4D97-AF65-F5344CB8AC3E}">
        <p14:creationId xmlns:p14="http://schemas.microsoft.com/office/powerpoint/2010/main" val="4453824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www.integrate-hta.eu/downloads/" TargetMode="External"/><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124" y="1441560"/>
            <a:ext cx="9532226" cy="2387600"/>
          </a:xfrm>
        </p:spPr>
        <p:txBody>
          <a:bodyPr>
            <a:normAutofit fontScale="90000"/>
          </a:bodyPr>
          <a:lstStyle/>
          <a:p>
            <a:r>
              <a:rPr lang="en-GB" b="1" dirty="0"/>
              <a:t>Same Species or Different Animal? : </a:t>
            </a:r>
            <a:r>
              <a:rPr lang="en-GB" sz="5300" b="1" dirty="0"/>
              <a:t>a working comparison between Systematic Reviews and Qualitative Evidence Syntheses</a:t>
            </a:r>
            <a:endParaRPr lang="en-GB" b="1" dirty="0"/>
          </a:p>
        </p:txBody>
      </p:sp>
      <p:sp>
        <p:nvSpPr>
          <p:cNvPr id="3" name="Subtitle 2"/>
          <p:cNvSpPr>
            <a:spLocks noGrp="1"/>
          </p:cNvSpPr>
          <p:nvPr>
            <p:ph type="subTitle" idx="1"/>
          </p:nvPr>
        </p:nvSpPr>
        <p:spPr>
          <a:xfrm>
            <a:off x="1524000" y="4421845"/>
            <a:ext cx="9144000" cy="1655762"/>
          </a:xfrm>
        </p:spPr>
        <p:txBody>
          <a:bodyPr>
            <a:normAutofit fontScale="92500" lnSpcReduction="10000"/>
          </a:bodyPr>
          <a:lstStyle/>
          <a:p>
            <a:r>
              <a:rPr lang="en-GB" dirty="0"/>
              <a:t>Dr </a:t>
            </a:r>
            <a:r>
              <a:rPr lang="en-GB" b="1" dirty="0"/>
              <a:t>Andrew Booth</a:t>
            </a:r>
            <a:r>
              <a:rPr lang="en-GB" dirty="0"/>
              <a:t>, Reader in Evidence Based Information Practice,</a:t>
            </a:r>
          </a:p>
          <a:p>
            <a:r>
              <a:rPr lang="en-GB" dirty="0"/>
              <a:t>School of Health and Related Research (</a:t>
            </a:r>
            <a:r>
              <a:rPr lang="en-GB" b="1" dirty="0" err="1"/>
              <a:t>ScHARR</a:t>
            </a:r>
            <a:r>
              <a:rPr lang="en-GB" dirty="0"/>
              <a:t>), University of </a:t>
            </a:r>
            <a:r>
              <a:rPr lang="en-GB" dirty="0" smtClean="0"/>
              <a:t>Sheffield</a:t>
            </a:r>
          </a:p>
          <a:p>
            <a:endParaRPr lang="en-GB" dirty="0"/>
          </a:p>
          <a:p>
            <a:r>
              <a:rPr lang="en-GB" dirty="0" smtClean="0"/>
              <a:t>Presentation for Bangor Evidence Synthesis Hub, Bangor University, 17/02/17</a:t>
            </a:r>
            <a:endParaRPr lang="en-GB" dirty="0"/>
          </a:p>
        </p:txBody>
      </p:sp>
      <p:pic>
        <p:nvPicPr>
          <p:cNvPr id="4" name="Picture 3"/>
          <p:cNvPicPr>
            <a:picLocks noChangeAspect="1"/>
          </p:cNvPicPr>
          <p:nvPr/>
        </p:nvPicPr>
        <p:blipFill>
          <a:blip r:embed="rId3"/>
          <a:stretch>
            <a:fillRect/>
          </a:stretch>
        </p:blipFill>
        <p:spPr>
          <a:xfrm>
            <a:off x="9658350" y="368410"/>
            <a:ext cx="2019300" cy="2266950"/>
          </a:xfrm>
          <a:prstGeom prst="rect">
            <a:avLst/>
          </a:prstGeom>
        </p:spPr>
      </p:pic>
    </p:spTree>
    <p:extLst>
      <p:ext uri="{BB962C8B-B14F-4D97-AF65-F5344CB8AC3E}">
        <p14:creationId xmlns:p14="http://schemas.microsoft.com/office/powerpoint/2010/main" val="105397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QES inhabits an uncertain meeting point between systematic review methods and primary qualitative research</a:t>
            </a:r>
          </a:p>
        </p:txBody>
      </p:sp>
      <p:pic>
        <p:nvPicPr>
          <p:cNvPr id="4" name="Content Placeholder 3"/>
          <p:cNvPicPr>
            <a:picLocks noGrp="1" noChangeAspect="1"/>
          </p:cNvPicPr>
          <p:nvPr>
            <p:ph idx="1"/>
          </p:nvPr>
        </p:nvPicPr>
        <p:blipFill rotWithShape="1">
          <a:blip r:embed="rId2"/>
          <a:srcRect t="9905" b="6814"/>
          <a:stretch/>
        </p:blipFill>
        <p:spPr>
          <a:xfrm>
            <a:off x="577043" y="1981201"/>
            <a:ext cx="11081557" cy="4533900"/>
          </a:xfrm>
          <a:prstGeom prst="rect">
            <a:avLst/>
          </a:prstGeom>
        </p:spPr>
      </p:pic>
    </p:spTree>
    <p:extLst>
      <p:ext uri="{BB962C8B-B14F-4D97-AF65-F5344CB8AC3E}">
        <p14:creationId xmlns:p14="http://schemas.microsoft.com/office/powerpoint/2010/main" val="2862358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Dual heritage!</a:t>
            </a:r>
          </a:p>
        </p:txBody>
      </p:sp>
      <p:sp>
        <p:nvSpPr>
          <p:cNvPr id="3" name="Content Placeholder 2"/>
          <p:cNvSpPr>
            <a:spLocks noGrp="1"/>
          </p:cNvSpPr>
          <p:nvPr>
            <p:ph idx="1"/>
          </p:nvPr>
        </p:nvSpPr>
        <p:spPr/>
        <p:txBody>
          <a:bodyPr>
            <a:normAutofit/>
          </a:bodyPr>
          <a:lstStyle/>
          <a:p>
            <a:r>
              <a:rPr lang="en-GB" b="1" dirty="0"/>
              <a:t>‘Dual heritage’ </a:t>
            </a:r>
            <a:r>
              <a:rPr lang="en-GB" dirty="0"/>
              <a:t>literally refers to having parents from different cultural (and/or ethnic) backgrounds. By extension it is </a:t>
            </a:r>
            <a:r>
              <a:rPr lang="en-GB" b="1" dirty="0"/>
              <a:t>used metaphorically to indicate the rich diversity accessed by QES in drawing upon the cultures, or research traditions, of </a:t>
            </a:r>
            <a:r>
              <a:rPr lang="en-GB" b="1" i="1" dirty="0"/>
              <a:t>both </a:t>
            </a:r>
            <a:r>
              <a:rPr lang="en-GB" b="1" dirty="0"/>
              <a:t>qualitative research and systematic review</a:t>
            </a:r>
            <a:r>
              <a:rPr lang="en-GB" dirty="0"/>
              <a:t>. </a:t>
            </a:r>
          </a:p>
          <a:p>
            <a:r>
              <a:rPr lang="en-GB" dirty="0"/>
              <a:t>We…acknowledge that qualitative research is, itself, constituted of multiple cultures and traditions, some almost as distant from each other as quantitative research is from qualitative research. However a pragmatic focus permits dipping judiciously into this methodological ‘gene pool’, the entire qualitative ‘genome’, so to speak,</a:t>
            </a:r>
          </a:p>
        </p:txBody>
      </p:sp>
      <p:sp>
        <p:nvSpPr>
          <p:cNvPr id="5" name="TextBox 4"/>
          <p:cNvSpPr txBox="1"/>
          <p:nvPr/>
        </p:nvSpPr>
        <p:spPr>
          <a:xfrm>
            <a:off x="8702566" y="6321972"/>
            <a:ext cx="2995448" cy="461665"/>
          </a:xfrm>
          <a:prstGeom prst="rect">
            <a:avLst/>
          </a:prstGeom>
          <a:noFill/>
        </p:spPr>
        <p:txBody>
          <a:bodyPr wrap="square" rtlCol="0">
            <a:spAutoFit/>
          </a:bodyPr>
          <a:lstStyle/>
          <a:p>
            <a:r>
              <a:rPr lang="en-GB" sz="2400" b="1" dirty="0"/>
              <a:t>Booth (2013)</a:t>
            </a:r>
          </a:p>
        </p:txBody>
      </p:sp>
    </p:spTree>
    <p:extLst>
      <p:ext uri="{BB962C8B-B14F-4D97-AF65-F5344CB8AC3E}">
        <p14:creationId xmlns:p14="http://schemas.microsoft.com/office/powerpoint/2010/main" val="4206809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Experimentation and Borrowing</a:t>
            </a:r>
          </a:p>
        </p:txBody>
      </p:sp>
      <p:sp>
        <p:nvSpPr>
          <p:cNvPr id="3" name="Content Placeholder 2"/>
          <p:cNvSpPr>
            <a:spLocks noGrp="1"/>
          </p:cNvSpPr>
          <p:nvPr>
            <p:ph sz="half" idx="1"/>
          </p:nvPr>
        </p:nvSpPr>
        <p:spPr>
          <a:xfrm>
            <a:off x="346842" y="1825625"/>
            <a:ext cx="4981904" cy="4606706"/>
          </a:xfrm>
        </p:spPr>
        <p:txBody>
          <a:bodyPr>
            <a:normAutofit/>
          </a:bodyPr>
          <a:lstStyle/>
          <a:p>
            <a:pPr marL="0" indent="0">
              <a:buNone/>
            </a:pPr>
            <a:r>
              <a:rPr lang="en-GB" sz="2200" dirty="0"/>
              <a:t>Thomas &amp; Harden (2008) acknowledge this dual heritage:</a:t>
            </a:r>
          </a:p>
          <a:p>
            <a:r>
              <a:rPr lang="en-GB" sz="2200" dirty="0"/>
              <a:t>“When we started…reviews which included qualitative research in 1999, there was very little published material that described methods for synthesising this type of research”. </a:t>
            </a:r>
          </a:p>
          <a:p>
            <a:r>
              <a:rPr lang="en-GB" sz="2200" b="1" dirty="0"/>
              <a:t>“We therefore experimented with a variety of techniques borrowed from standard systematic review methods and methods for analysing primary qualitative research</a:t>
            </a:r>
            <a:r>
              <a:rPr lang="en-GB" sz="2200" dirty="0"/>
              <a:t>”.</a:t>
            </a:r>
          </a:p>
        </p:txBody>
      </p:sp>
      <p:sp>
        <p:nvSpPr>
          <p:cNvPr id="4" name="Content Placeholder 3"/>
          <p:cNvSpPr>
            <a:spLocks noGrp="1"/>
          </p:cNvSpPr>
          <p:nvPr>
            <p:ph sz="half" idx="2"/>
          </p:nvPr>
        </p:nvSpPr>
        <p:spPr>
          <a:xfrm>
            <a:off x="5659821" y="1825625"/>
            <a:ext cx="6416565" cy="4351338"/>
          </a:xfrm>
        </p:spPr>
        <p:txBody>
          <a:bodyPr>
            <a:noAutofit/>
          </a:bodyPr>
          <a:lstStyle/>
          <a:p>
            <a:pPr marL="0" indent="0">
              <a:buNone/>
            </a:pPr>
            <a:r>
              <a:rPr lang="en-GB" sz="2000" dirty="0"/>
              <a:t>For example:</a:t>
            </a:r>
          </a:p>
          <a:p>
            <a:r>
              <a:rPr lang="en-GB" sz="2000" dirty="0"/>
              <a:t>“A review team might use literature searches to </a:t>
            </a:r>
            <a:r>
              <a:rPr lang="en-GB" sz="2000" b="1" dirty="0"/>
              <a:t>operationalize maximum variation sampling by accessing disciplines or schools of thought that emphasize diversity and dissonance</a:t>
            </a:r>
            <a:r>
              <a:rPr lang="en-GB" sz="2000" dirty="0"/>
              <a:t>” [Booth, Desperately Seeking Dissonance]</a:t>
            </a:r>
          </a:p>
          <a:p>
            <a:pPr marL="0" indent="0">
              <a:buNone/>
            </a:pPr>
            <a:r>
              <a:rPr lang="en-GB" sz="2000" dirty="0"/>
              <a:t>This latter observation…confirms an earlier comment:</a:t>
            </a:r>
          </a:p>
          <a:p>
            <a:r>
              <a:rPr lang="en-GB" sz="2000" b="1" dirty="0"/>
              <a:t>“other principles from primary qualitative research methods may also be ‘borrowed’ such as deliberately seeking studies which might act as negative cases, aiming for maximum variability and, in essence, designing the resulting set of studies to be heterogeneous</a:t>
            </a:r>
            <a:r>
              <a:rPr lang="en-GB" sz="2000" dirty="0"/>
              <a:t>, in some ways, instead of the homogeneity that is often the aim in statistical meta-analyses (Thomas &amp; Harden, 2008),</a:t>
            </a:r>
          </a:p>
        </p:txBody>
      </p:sp>
    </p:spTree>
    <p:extLst>
      <p:ext uri="{BB962C8B-B14F-4D97-AF65-F5344CB8AC3E}">
        <p14:creationId xmlns:p14="http://schemas.microsoft.com/office/powerpoint/2010/main" val="356545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dirty="0"/>
              <a:t>When QES “mimics” quantitative systematic review it becomes Frankenstein’s Monster!</a:t>
            </a:r>
          </a:p>
        </p:txBody>
      </p:sp>
      <p:sp>
        <p:nvSpPr>
          <p:cNvPr id="6" name="Content Placeholder 5"/>
          <p:cNvSpPr>
            <a:spLocks noGrp="1"/>
          </p:cNvSpPr>
          <p:nvPr>
            <p:ph idx="1"/>
          </p:nvPr>
        </p:nvSpPr>
        <p:spPr>
          <a:xfrm>
            <a:off x="370114" y="1825625"/>
            <a:ext cx="11299372" cy="4749346"/>
          </a:xfrm>
        </p:spPr>
        <p:txBody>
          <a:bodyPr>
            <a:normAutofit/>
          </a:bodyPr>
          <a:lstStyle/>
          <a:p>
            <a:r>
              <a:rPr lang="en-GB" b="1" dirty="0"/>
              <a:t>“What one sees in these not particularly intellectually rigorous published products is a technical report that puts the reader at a considerable distance from the thinking scholars who generated the original qualitative findings. Often these reports mimic the style and format of the products of the evidence synthesis done by the Cochrane Collaboration with which we have all become familiar.”</a:t>
            </a:r>
          </a:p>
          <a:p>
            <a:r>
              <a:rPr lang="en-GB" b="1" dirty="0"/>
              <a:t>“these kinds of studies produce a form of technical report that strips the context from the original studies, typically characterizing the body of work through oversimplifications of complex human phenomena.</a:t>
            </a:r>
            <a:r>
              <a:rPr lang="en-GB" dirty="0"/>
              <a:t> “</a:t>
            </a:r>
            <a:r>
              <a:rPr lang="en-GB" b="1" dirty="0"/>
              <a:t> </a:t>
            </a:r>
          </a:p>
          <a:p>
            <a:pPr marL="0" indent="0" algn="r">
              <a:buNone/>
            </a:pPr>
            <a:r>
              <a:rPr lang="en-GB" dirty="0"/>
              <a:t>Thorne S. </a:t>
            </a:r>
            <a:r>
              <a:rPr lang="en-GB" dirty="0" err="1"/>
              <a:t>Metasynthetic</a:t>
            </a:r>
            <a:r>
              <a:rPr lang="en-GB" dirty="0"/>
              <a:t> Madness: What Kind of Monster Have We Created? </a:t>
            </a:r>
            <a:r>
              <a:rPr lang="en-GB" i="1" dirty="0" err="1"/>
              <a:t>Qual</a:t>
            </a:r>
            <a:r>
              <a:rPr lang="en-GB" i="1" dirty="0"/>
              <a:t> Health Res</a:t>
            </a:r>
            <a:r>
              <a:rPr lang="en-GB" dirty="0"/>
              <a:t>. 2017 Jan;27(1):3-12.</a:t>
            </a:r>
          </a:p>
          <a:p>
            <a:endParaRPr lang="en-GB" b="1" dirty="0"/>
          </a:p>
        </p:txBody>
      </p:sp>
    </p:spTree>
    <p:extLst>
      <p:ext uri="{BB962C8B-B14F-4D97-AF65-F5344CB8AC3E}">
        <p14:creationId xmlns:p14="http://schemas.microsoft.com/office/powerpoint/2010/main" val="2841551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Mimicking Quantitative Reviews</a:t>
            </a:r>
          </a:p>
        </p:txBody>
      </p:sp>
      <p:sp>
        <p:nvSpPr>
          <p:cNvPr id="3" name="Content Placeholder 2"/>
          <p:cNvSpPr>
            <a:spLocks noGrp="1"/>
          </p:cNvSpPr>
          <p:nvPr>
            <p:ph idx="1"/>
          </p:nvPr>
        </p:nvSpPr>
        <p:spPr>
          <a:xfrm>
            <a:off x="838200" y="1825624"/>
            <a:ext cx="10515600" cy="4512113"/>
          </a:xfrm>
        </p:spPr>
        <p:txBody>
          <a:bodyPr/>
          <a:lstStyle/>
          <a:p>
            <a:r>
              <a:rPr lang="en-GB" b="1" dirty="0"/>
              <a:t>“they are privileging standardized technique over interpretive imagination, conceptual depth, and the insights that could be obtained from cross fertilization across diversities. These kinds of technical reports often reveal nothing of the gorgeous and evocative depth and details reported in the original studies, and grossly misrepresent what they reported as findings by virtue of ignoring that which is not common across the full body of work”. </a:t>
            </a:r>
          </a:p>
          <a:p>
            <a:pPr marL="0" indent="0" algn="r">
              <a:buNone/>
            </a:pPr>
            <a:r>
              <a:rPr lang="en-GB" dirty="0"/>
              <a:t>Thorne S. </a:t>
            </a:r>
            <a:r>
              <a:rPr lang="en-GB" dirty="0" err="1"/>
              <a:t>Metasynthetic</a:t>
            </a:r>
            <a:r>
              <a:rPr lang="en-GB" dirty="0"/>
              <a:t> Madness: What Kind of Monster Have We Created? </a:t>
            </a:r>
            <a:r>
              <a:rPr lang="en-GB" i="1" dirty="0" err="1"/>
              <a:t>Qual</a:t>
            </a:r>
            <a:r>
              <a:rPr lang="en-GB" i="1" dirty="0"/>
              <a:t> Health Res</a:t>
            </a:r>
            <a:r>
              <a:rPr lang="en-GB" dirty="0"/>
              <a:t>. 2017 Jan;27(1):3-12.</a:t>
            </a:r>
          </a:p>
          <a:p>
            <a:endParaRPr lang="en-GB" dirty="0"/>
          </a:p>
        </p:txBody>
      </p:sp>
    </p:spTree>
    <p:extLst>
      <p:ext uri="{BB962C8B-B14F-4D97-AF65-F5344CB8AC3E}">
        <p14:creationId xmlns:p14="http://schemas.microsoft.com/office/powerpoint/2010/main" val="3644039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When appropriate and sensitive to the primary qualitative tradition QES makes a valuable contribution to knowledge</a:t>
            </a:r>
          </a:p>
        </p:txBody>
      </p:sp>
      <p:sp>
        <p:nvSpPr>
          <p:cNvPr id="3" name="Content Placeholder 2"/>
          <p:cNvSpPr>
            <a:spLocks noGrp="1"/>
          </p:cNvSpPr>
          <p:nvPr>
            <p:ph idx="1"/>
          </p:nvPr>
        </p:nvSpPr>
        <p:spPr>
          <a:xfrm>
            <a:off x="599090" y="1825625"/>
            <a:ext cx="10909738" cy="4685534"/>
          </a:xfrm>
        </p:spPr>
        <p:txBody>
          <a:bodyPr/>
          <a:lstStyle/>
          <a:p>
            <a:r>
              <a:rPr lang="en-GB" b="1" dirty="0"/>
              <a:t>“Building on the benefits of getting more specific, doing systematic reviews can also be an important impetus for creativity….While doing systematic reviews, creative sparks fly.” </a:t>
            </a:r>
            <a:r>
              <a:rPr lang="en-GB" dirty="0"/>
              <a:t>(Clark, 2016)</a:t>
            </a:r>
          </a:p>
          <a:p>
            <a:r>
              <a:rPr lang="en-GB" dirty="0"/>
              <a:t>“</a:t>
            </a:r>
            <a:r>
              <a:rPr lang="en-GB" b="1" dirty="0"/>
              <a:t>High-quality qualitative </a:t>
            </a:r>
            <a:r>
              <a:rPr lang="en-GB" b="1" dirty="0" err="1"/>
              <a:t>metasynthesis</a:t>
            </a:r>
            <a:r>
              <a:rPr lang="en-GB" b="1" dirty="0"/>
              <a:t> should be a deconstructive and interpretive exercise, judged by its capacity to allow us to see the evolving collective knowledge in its unfolding, to understand its intricate particularities, and to appreciate the limits and conditions of what we comfortably agree upon and where the debate may continue</a:t>
            </a:r>
            <a:r>
              <a:rPr lang="en-GB" dirty="0"/>
              <a:t>“. (Thorne, 2016)</a:t>
            </a:r>
          </a:p>
        </p:txBody>
      </p:sp>
    </p:spTree>
    <p:extLst>
      <p:ext uri="{BB962C8B-B14F-4D97-AF65-F5344CB8AC3E}">
        <p14:creationId xmlns:p14="http://schemas.microsoft.com/office/powerpoint/2010/main" val="3086733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822028" y="-18518"/>
            <a:ext cx="6605751" cy="6746824"/>
          </a:xfrm>
          <a:prstGeom prst="rect">
            <a:avLst/>
          </a:prstGeom>
        </p:spPr>
      </p:pic>
      <p:sp>
        <p:nvSpPr>
          <p:cNvPr id="6" name="TextBox 5"/>
          <p:cNvSpPr txBox="1"/>
          <p:nvPr/>
        </p:nvSpPr>
        <p:spPr>
          <a:xfrm>
            <a:off x="252248" y="488731"/>
            <a:ext cx="2396359" cy="830997"/>
          </a:xfrm>
          <a:prstGeom prst="rect">
            <a:avLst/>
          </a:prstGeom>
          <a:noFill/>
        </p:spPr>
        <p:txBody>
          <a:bodyPr wrap="square" rtlCol="0">
            <a:spAutoFit/>
          </a:bodyPr>
          <a:lstStyle/>
          <a:p>
            <a:r>
              <a:rPr lang="en-GB" sz="2400" b="1" dirty="0"/>
              <a:t>Comprehensive versus purposive</a:t>
            </a:r>
          </a:p>
        </p:txBody>
      </p:sp>
      <p:sp>
        <p:nvSpPr>
          <p:cNvPr id="7" name="TextBox 6"/>
          <p:cNvSpPr txBox="1"/>
          <p:nvPr/>
        </p:nvSpPr>
        <p:spPr>
          <a:xfrm>
            <a:off x="9585434" y="1481959"/>
            <a:ext cx="2238704" cy="1569660"/>
          </a:xfrm>
          <a:prstGeom prst="rect">
            <a:avLst/>
          </a:prstGeom>
          <a:noFill/>
        </p:spPr>
        <p:txBody>
          <a:bodyPr wrap="square" rtlCol="0">
            <a:spAutoFit/>
          </a:bodyPr>
          <a:lstStyle/>
          <a:p>
            <a:r>
              <a:rPr lang="en-GB" sz="2400" b="1" dirty="0"/>
              <a:t>Exhaustion versus theoretical saturation</a:t>
            </a:r>
          </a:p>
        </p:txBody>
      </p:sp>
      <p:sp>
        <p:nvSpPr>
          <p:cNvPr id="8" name="TextBox 7"/>
          <p:cNvSpPr txBox="1"/>
          <p:nvPr/>
        </p:nvSpPr>
        <p:spPr>
          <a:xfrm>
            <a:off x="9427779" y="4840014"/>
            <a:ext cx="2764221" cy="1200329"/>
          </a:xfrm>
          <a:prstGeom prst="rect">
            <a:avLst/>
          </a:prstGeom>
          <a:noFill/>
        </p:spPr>
        <p:txBody>
          <a:bodyPr wrap="square" rtlCol="0">
            <a:spAutoFit/>
          </a:bodyPr>
          <a:lstStyle/>
          <a:p>
            <a:r>
              <a:rPr lang="en-GB" sz="2400" b="1" dirty="0"/>
              <a:t>Differences in PICO versus Differences in Context/Concept</a:t>
            </a:r>
          </a:p>
        </p:txBody>
      </p:sp>
      <p:sp>
        <p:nvSpPr>
          <p:cNvPr id="9" name="TextBox 8"/>
          <p:cNvSpPr txBox="1"/>
          <p:nvPr/>
        </p:nvSpPr>
        <p:spPr>
          <a:xfrm>
            <a:off x="252248" y="1828801"/>
            <a:ext cx="2270235" cy="2677656"/>
          </a:xfrm>
          <a:prstGeom prst="rect">
            <a:avLst/>
          </a:prstGeom>
          <a:noFill/>
        </p:spPr>
        <p:txBody>
          <a:bodyPr wrap="square" rtlCol="0">
            <a:spAutoFit/>
          </a:bodyPr>
          <a:lstStyle/>
          <a:p>
            <a:r>
              <a:rPr lang="en-GB" sz="2400" b="1" dirty="0"/>
              <a:t>Quality Assessment as a Hurdle versus Quality Assessment as a Moderator/ Muffler</a:t>
            </a:r>
          </a:p>
        </p:txBody>
      </p:sp>
      <p:sp>
        <p:nvSpPr>
          <p:cNvPr id="10" name="TextBox 9"/>
          <p:cNvSpPr txBox="1"/>
          <p:nvPr/>
        </p:nvSpPr>
        <p:spPr>
          <a:xfrm>
            <a:off x="252248" y="4981903"/>
            <a:ext cx="2270235" cy="830997"/>
          </a:xfrm>
          <a:prstGeom prst="rect">
            <a:avLst/>
          </a:prstGeom>
          <a:noFill/>
        </p:spPr>
        <p:txBody>
          <a:bodyPr wrap="square" rtlCol="0">
            <a:spAutoFit/>
          </a:bodyPr>
          <a:lstStyle/>
          <a:p>
            <a:r>
              <a:rPr lang="en-GB" sz="2400" b="1" dirty="0"/>
              <a:t>Average versus Dissonance </a:t>
            </a:r>
          </a:p>
        </p:txBody>
      </p:sp>
    </p:spTree>
    <p:extLst>
      <p:ext uri="{BB962C8B-B14F-4D97-AF65-F5344CB8AC3E}">
        <p14:creationId xmlns:p14="http://schemas.microsoft.com/office/powerpoint/2010/main" val="2533449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New Book</a:t>
            </a:r>
          </a:p>
        </p:txBody>
      </p:sp>
      <p:pic>
        <p:nvPicPr>
          <p:cNvPr id="2" name="Picture 1"/>
          <p:cNvPicPr>
            <a:picLocks noChangeAspect="1"/>
          </p:cNvPicPr>
          <p:nvPr/>
        </p:nvPicPr>
        <p:blipFill rotWithShape="1">
          <a:blip r:embed="rId2"/>
          <a:srcRect t="13470" r="3125" b="13254"/>
          <a:stretch/>
        </p:blipFill>
        <p:spPr>
          <a:xfrm>
            <a:off x="430924" y="0"/>
            <a:ext cx="9448800" cy="5360277"/>
          </a:xfrm>
          <a:prstGeom prst="rect">
            <a:avLst/>
          </a:prstGeom>
        </p:spPr>
      </p:pic>
      <p:sp>
        <p:nvSpPr>
          <p:cNvPr id="3" name="TextBox 2"/>
          <p:cNvSpPr txBox="1"/>
          <p:nvPr/>
        </p:nvSpPr>
        <p:spPr>
          <a:xfrm>
            <a:off x="430924" y="4298447"/>
            <a:ext cx="1813034" cy="1200329"/>
          </a:xfrm>
          <a:prstGeom prst="rect">
            <a:avLst/>
          </a:prstGeom>
          <a:noFill/>
        </p:spPr>
        <p:txBody>
          <a:bodyPr wrap="square" rtlCol="0">
            <a:spAutoFit/>
          </a:bodyPr>
          <a:lstStyle/>
          <a:p>
            <a:r>
              <a:rPr lang="en-GB" sz="2400" b="1" dirty="0">
                <a:solidFill>
                  <a:srgbClr val="FF0000"/>
                </a:solidFill>
              </a:rPr>
              <a:t>The Source/ Sauce of SALSA!! </a:t>
            </a:r>
          </a:p>
        </p:txBody>
      </p:sp>
      <p:sp>
        <p:nvSpPr>
          <p:cNvPr id="6" name="TextBox 5"/>
          <p:cNvSpPr txBox="1"/>
          <p:nvPr/>
        </p:nvSpPr>
        <p:spPr>
          <a:xfrm>
            <a:off x="2475186" y="5360277"/>
            <a:ext cx="9716814" cy="1477328"/>
          </a:xfrm>
          <a:prstGeom prst="rect">
            <a:avLst/>
          </a:prstGeom>
          <a:noFill/>
        </p:spPr>
        <p:txBody>
          <a:bodyPr wrap="square" rtlCol="0">
            <a:spAutoFit/>
          </a:bodyPr>
          <a:lstStyle/>
          <a:p>
            <a:r>
              <a:rPr lang="en-GB" dirty="0"/>
              <a:t>“The second edition of this text is most welcome. The new chapter on selecting your review methods is excellent, readable and scholarly. There is more practical guidance on rapid reviews and integrating qualitative and quantitative data…The new content on review tools and more highly developed secondary data research such as concept analysis are great additions.”  </a:t>
            </a:r>
            <a:r>
              <a:rPr lang="en-GB" b="1" dirty="0"/>
              <a:t>Sue Schutz; Senior Lecturer, Health/Life Sciences, Oxford Brookes University</a:t>
            </a:r>
            <a:endParaRPr lang="en-GB" dirty="0"/>
          </a:p>
        </p:txBody>
      </p:sp>
    </p:spTree>
    <p:extLst>
      <p:ext uri="{BB962C8B-B14F-4D97-AF65-F5344CB8AC3E}">
        <p14:creationId xmlns:p14="http://schemas.microsoft.com/office/powerpoint/2010/main" val="3668808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t>Where Paradigms Collide!</a:t>
            </a:r>
          </a:p>
        </p:txBody>
      </p:sp>
      <p:pic>
        <p:nvPicPr>
          <p:cNvPr id="3074" name="Picture 2" descr="https://encrypted-tbn2.gstatic.com/images?q=tbn:ANd9GcSy5taY0Tw6pZzoVO5znpbefcx-6IxqGoxL-vGnxvUbL7UPyG_ZoLhB38a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54924" y="1920191"/>
            <a:ext cx="7656786" cy="45519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364828" y="3011213"/>
            <a:ext cx="1813034" cy="1200329"/>
          </a:xfrm>
          <a:prstGeom prst="rect">
            <a:avLst/>
          </a:prstGeom>
          <a:noFill/>
        </p:spPr>
        <p:txBody>
          <a:bodyPr wrap="square" rtlCol="0">
            <a:spAutoFit/>
          </a:bodyPr>
          <a:lstStyle/>
          <a:p>
            <a:r>
              <a:rPr lang="en-GB" sz="2400" b="1" dirty="0">
                <a:solidFill>
                  <a:srgbClr val="FF0000"/>
                </a:solidFill>
              </a:rPr>
              <a:t>Primary Qualitative Research</a:t>
            </a:r>
          </a:p>
        </p:txBody>
      </p:sp>
      <p:sp>
        <p:nvSpPr>
          <p:cNvPr id="5" name="TextBox 4"/>
          <p:cNvSpPr txBox="1"/>
          <p:nvPr/>
        </p:nvSpPr>
        <p:spPr>
          <a:xfrm>
            <a:off x="7709338" y="2538248"/>
            <a:ext cx="1876096" cy="830997"/>
          </a:xfrm>
          <a:prstGeom prst="rect">
            <a:avLst/>
          </a:prstGeom>
          <a:noFill/>
        </p:spPr>
        <p:txBody>
          <a:bodyPr wrap="square" rtlCol="0">
            <a:spAutoFit/>
          </a:bodyPr>
          <a:lstStyle/>
          <a:p>
            <a:r>
              <a:rPr lang="en-GB" sz="2400" b="1" dirty="0">
                <a:solidFill>
                  <a:srgbClr val="FF0000"/>
                </a:solidFill>
              </a:rPr>
              <a:t>Systematic Reviews</a:t>
            </a:r>
          </a:p>
        </p:txBody>
      </p:sp>
      <p:sp>
        <p:nvSpPr>
          <p:cNvPr id="6" name="TextBox 5"/>
          <p:cNvSpPr txBox="1"/>
          <p:nvPr/>
        </p:nvSpPr>
        <p:spPr>
          <a:xfrm>
            <a:off x="4997669" y="2538248"/>
            <a:ext cx="1497724" cy="707886"/>
          </a:xfrm>
          <a:prstGeom prst="rect">
            <a:avLst/>
          </a:prstGeom>
          <a:noFill/>
        </p:spPr>
        <p:txBody>
          <a:bodyPr wrap="square" rtlCol="0">
            <a:spAutoFit/>
          </a:bodyPr>
          <a:lstStyle/>
          <a:p>
            <a:pPr algn="ctr"/>
            <a:r>
              <a:rPr lang="en-GB" sz="4000" b="1" dirty="0">
                <a:solidFill>
                  <a:srgbClr val="FF0000"/>
                </a:solidFill>
              </a:rPr>
              <a:t>QES</a:t>
            </a:r>
          </a:p>
        </p:txBody>
      </p:sp>
    </p:spTree>
    <p:extLst>
      <p:ext uri="{BB962C8B-B14F-4D97-AF65-F5344CB8AC3E}">
        <p14:creationId xmlns:p14="http://schemas.microsoft.com/office/powerpoint/2010/main" val="485230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t>Where Tectonic Plates Collide (</a:t>
            </a:r>
            <a:r>
              <a:rPr lang="en-GB" b="1" dirty="0">
                <a:solidFill>
                  <a:srgbClr val="FF0000"/>
                </a:solidFill>
              </a:rPr>
              <a:t>SALSA</a:t>
            </a:r>
            <a:r>
              <a:rPr lang="en-GB" b="1" dirty="0"/>
              <a:t>):</a:t>
            </a:r>
          </a:p>
        </p:txBody>
      </p:sp>
      <p:sp>
        <p:nvSpPr>
          <p:cNvPr id="3" name="Subtitle 2"/>
          <p:cNvSpPr>
            <a:spLocks noGrp="1"/>
          </p:cNvSpPr>
          <p:nvPr>
            <p:ph type="subTitle" idx="1"/>
          </p:nvPr>
        </p:nvSpPr>
        <p:spPr>
          <a:xfrm>
            <a:off x="1524000" y="3602037"/>
            <a:ext cx="9144000" cy="2514983"/>
          </a:xfrm>
        </p:spPr>
        <p:txBody>
          <a:bodyPr>
            <a:normAutofit/>
          </a:bodyPr>
          <a:lstStyle/>
          <a:p>
            <a:r>
              <a:rPr lang="en-GB" sz="3600" b="1" dirty="0">
                <a:solidFill>
                  <a:srgbClr val="FF0000"/>
                </a:solidFill>
              </a:rPr>
              <a:t>S</a:t>
            </a:r>
            <a:r>
              <a:rPr lang="en-GB" sz="3600" dirty="0"/>
              <a:t>earch (including Questions and Sampling)</a:t>
            </a:r>
          </a:p>
          <a:p>
            <a:r>
              <a:rPr lang="en-GB" sz="3600" b="1" dirty="0" err="1">
                <a:solidFill>
                  <a:srgbClr val="FF0000"/>
                </a:solidFill>
              </a:rPr>
              <a:t>A</a:t>
            </a:r>
            <a:r>
              <a:rPr lang="en-GB" sz="3600" dirty="0" err="1"/>
              <a:t>ppraisa</a:t>
            </a:r>
            <a:r>
              <a:rPr lang="en-GB" sz="3600" b="1" dirty="0" err="1">
                <a:solidFill>
                  <a:srgbClr val="FF0000"/>
                </a:solidFill>
              </a:rPr>
              <a:t>L</a:t>
            </a:r>
            <a:endParaRPr lang="en-GB" sz="3600" b="1" dirty="0">
              <a:solidFill>
                <a:srgbClr val="FF0000"/>
              </a:solidFill>
            </a:endParaRPr>
          </a:p>
          <a:p>
            <a:r>
              <a:rPr lang="en-GB" sz="3600" b="1" dirty="0">
                <a:solidFill>
                  <a:srgbClr val="FF0000"/>
                </a:solidFill>
              </a:rPr>
              <a:t>S</a:t>
            </a:r>
            <a:r>
              <a:rPr lang="en-GB" sz="3600" dirty="0"/>
              <a:t>ynthesis</a:t>
            </a:r>
          </a:p>
          <a:p>
            <a:r>
              <a:rPr lang="en-GB" sz="3600" b="1" dirty="0">
                <a:solidFill>
                  <a:srgbClr val="FF0000"/>
                </a:solidFill>
              </a:rPr>
              <a:t>A</a:t>
            </a:r>
            <a:r>
              <a:rPr lang="en-GB" sz="3600" dirty="0"/>
              <a:t>nalysis &amp; presentation</a:t>
            </a:r>
            <a:endParaRPr lang="en-GB" dirty="0"/>
          </a:p>
        </p:txBody>
      </p:sp>
    </p:spTree>
    <p:extLst>
      <p:ext uri="{BB962C8B-B14F-4D97-AF65-F5344CB8AC3E}">
        <p14:creationId xmlns:p14="http://schemas.microsoft.com/office/powerpoint/2010/main" val="3856595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Overview</a:t>
            </a:r>
          </a:p>
        </p:txBody>
      </p:sp>
      <p:sp>
        <p:nvSpPr>
          <p:cNvPr id="3" name="Content Placeholder 2"/>
          <p:cNvSpPr>
            <a:spLocks noGrp="1"/>
          </p:cNvSpPr>
          <p:nvPr>
            <p:ph idx="1"/>
          </p:nvPr>
        </p:nvSpPr>
        <p:spPr>
          <a:xfrm>
            <a:off x="838200" y="1415143"/>
            <a:ext cx="10515600" cy="5094514"/>
          </a:xfrm>
        </p:spPr>
        <p:txBody>
          <a:bodyPr>
            <a:normAutofit fontScale="92500"/>
          </a:bodyPr>
          <a:lstStyle/>
          <a:p>
            <a:r>
              <a:rPr lang="en-GB" dirty="0"/>
              <a:t>Qualitative Evidence Synthesis (QES) is an exciting and growing field of systematic review</a:t>
            </a:r>
          </a:p>
          <a:p>
            <a:r>
              <a:rPr lang="en-GB" dirty="0"/>
              <a:t>QES inhabits an uncertain meeting point between systematic review methods and primary qualitative research</a:t>
            </a:r>
          </a:p>
          <a:p>
            <a:r>
              <a:rPr lang="en-GB" dirty="0"/>
              <a:t>When QES “mimics” quantitative systematic review it becomes Frankenstein’s Monster!</a:t>
            </a:r>
          </a:p>
          <a:p>
            <a:r>
              <a:rPr lang="en-GB" dirty="0"/>
              <a:t>When performed appropriately and in a way sensitive to the primary qualitative tradition QES can make a valuable contribution to knowledge</a:t>
            </a:r>
          </a:p>
          <a:p>
            <a:r>
              <a:rPr lang="en-GB" dirty="0"/>
              <a:t>We should not allow “unsound” QES applications to justify not performing QES at all!</a:t>
            </a:r>
          </a:p>
          <a:p>
            <a:r>
              <a:rPr lang="en-GB" dirty="0"/>
              <a:t>Judicious use of QES methods can expand the systematic review toolbox more generally   </a:t>
            </a:r>
          </a:p>
        </p:txBody>
      </p:sp>
    </p:spTree>
    <p:extLst>
      <p:ext uri="{BB962C8B-B14F-4D97-AF65-F5344CB8AC3E}">
        <p14:creationId xmlns:p14="http://schemas.microsoft.com/office/powerpoint/2010/main" val="18578096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Where Tectonic Plates Collide – 1(a) The Question  </a:t>
            </a:r>
          </a:p>
        </p:txBody>
      </p:sp>
      <p:graphicFrame>
        <p:nvGraphicFramePr>
          <p:cNvPr id="6" name="Content Placeholder 5"/>
          <p:cNvGraphicFramePr>
            <a:graphicFrameLocks noGrp="1"/>
          </p:cNvGraphicFramePr>
          <p:nvPr>
            <p:ph idx="1"/>
            <p:extLst/>
          </p:nvPr>
        </p:nvGraphicFramePr>
        <p:xfrm>
          <a:off x="838200" y="1825625"/>
          <a:ext cx="10515600" cy="3962400"/>
        </p:xfrm>
        <a:graphic>
          <a:graphicData uri="http://schemas.openxmlformats.org/drawingml/2006/table">
            <a:tbl>
              <a:tblPr firstRow="1" bandRow="1">
                <a:tableStyleId>{5C22544A-7EE6-4342-B048-85BDC9FD1C3A}</a:tableStyleId>
              </a:tblPr>
              <a:tblGrid>
                <a:gridCol w="2740572">
                  <a:extLst>
                    <a:ext uri="{9D8B030D-6E8A-4147-A177-3AD203B41FA5}">
                      <a16:colId xmlns:a16="http://schemas.microsoft.com/office/drawing/2014/main" xmlns="" val="101527019"/>
                    </a:ext>
                  </a:extLst>
                </a:gridCol>
                <a:gridCol w="2569780">
                  <a:extLst>
                    <a:ext uri="{9D8B030D-6E8A-4147-A177-3AD203B41FA5}">
                      <a16:colId xmlns:a16="http://schemas.microsoft.com/office/drawing/2014/main" xmlns="" val="3683851913"/>
                    </a:ext>
                  </a:extLst>
                </a:gridCol>
                <a:gridCol w="5205248">
                  <a:extLst>
                    <a:ext uri="{9D8B030D-6E8A-4147-A177-3AD203B41FA5}">
                      <a16:colId xmlns:a16="http://schemas.microsoft.com/office/drawing/2014/main" xmlns="" val="3218488027"/>
                    </a:ext>
                  </a:extLst>
                </a:gridCol>
              </a:tblGrid>
              <a:tr h="370840">
                <a:tc>
                  <a:txBody>
                    <a:bodyPr/>
                    <a:lstStyle/>
                    <a:p>
                      <a:r>
                        <a:rPr lang="en-GB" sz="3200" dirty="0"/>
                        <a:t>PICO</a:t>
                      </a:r>
                    </a:p>
                  </a:txBody>
                  <a:tcPr/>
                </a:tc>
                <a:tc>
                  <a:txBody>
                    <a:bodyPr/>
                    <a:lstStyle/>
                    <a:p>
                      <a:r>
                        <a:rPr lang="en-GB" sz="3200" dirty="0"/>
                        <a:t>SPICE</a:t>
                      </a:r>
                    </a:p>
                  </a:txBody>
                  <a:tcPr/>
                </a:tc>
                <a:tc>
                  <a:txBody>
                    <a:bodyPr/>
                    <a:lstStyle/>
                    <a:p>
                      <a:r>
                        <a:rPr lang="en-GB" sz="3200" dirty="0"/>
                        <a:t>Other Considerations</a:t>
                      </a:r>
                    </a:p>
                  </a:txBody>
                  <a:tcPr/>
                </a:tc>
                <a:extLst>
                  <a:ext uri="{0D108BD9-81ED-4DB2-BD59-A6C34878D82A}">
                    <a16:rowId xmlns:a16="http://schemas.microsoft.com/office/drawing/2014/main" xmlns="" val="1586613160"/>
                  </a:ext>
                </a:extLst>
              </a:tr>
              <a:tr h="370840">
                <a:tc>
                  <a:txBody>
                    <a:bodyPr/>
                    <a:lstStyle/>
                    <a:p>
                      <a:r>
                        <a:rPr lang="en-GB" sz="2400" b="1" dirty="0">
                          <a:solidFill>
                            <a:srgbClr val="FF0000"/>
                          </a:solidFill>
                        </a:rPr>
                        <a:t>P</a:t>
                      </a:r>
                      <a:r>
                        <a:rPr lang="en-GB" sz="2400" dirty="0"/>
                        <a:t>opulation/Patient</a:t>
                      </a:r>
                    </a:p>
                  </a:txBody>
                  <a:tcPr/>
                </a:tc>
                <a:tc>
                  <a:txBody>
                    <a:bodyPr/>
                    <a:lstStyle/>
                    <a:p>
                      <a:r>
                        <a:rPr lang="en-GB" sz="2400" dirty="0">
                          <a:solidFill>
                            <a:srgbClr val="FF0000"/>
                          </a:solidFill>
                        </a:rPr>
                        <a:t>S</a:t>
                      </a:r>
                      <a:r>
                        <a:rPr lang="en-GB" sz="2400" dirty="0"/>
                        <a:t>etting</a:t>
                      </a:r>
                    </a:p>
                    <a:p>
                      <a:r>
                        <a:rPr lang="en-GB" sz="2400" dirty="0"/>
                        <a:t>Perspective</a:t>
                      </a:r>
                    </a:p>
                  </a:txBody>
                  <a:tcPr/>
                </a:tc>
                <a:tc>
                  <a:txBody>
                    <a:bodyPr/>
                    <a:lstStyle/>
                    <a:p>
                      <a:r>
                        <a:rPr lang="en-GB" sz="2400" dirty="0"/>
                        <a:t>As per Grounded Theory question may emerge iteratively from Data </a:t>
                      </a:r>
                    </a:p>
                  </a:txBody>
                  <a:tcPr/>
                </a:tc>
                <a:extLst>
                  <a:ext uri="{0D108BD9-81ED-4DB2-BD59-A6C34878D82A}">
                    <a16:rowId xmlns:a16="http://schemas.microsoft.com/office/drawing/2014/main" xmlns="" val="3424936179"/>
                  </a:ext>
                </a:extLst>
              </a:tr>
              <a:tr h="370840">
                <a:tc>
                  <a:txBody>
                    <a:bodyPr/>
                    <a:lstStyle/>
                    <a:p>
                      <a:r>
                        <a:rPr lang="en-GB" sz="2400" b="1" dirty="0">
                          <a:solidFill>
                            <a:srgbClr val="FF0000"/>
                          </a:solidFill>
                        </a:rPr>
                        <a:t>I</a:t>
                      </a:r>
                      <a:r>
                        <a:rPr lang="en-GB" sz="2400" dirty="0"/>
                        <a:t>ntervention</a:t>
                      </a:r>
                    </a:p>
                  </a:txBody>
                  <a:tcPr/>
                </a:tc>
                <a:tc>
                  <a:txBody>
                    <a:bodyPr/>
                    <a:lstStyle/>
                    <a:p>
                      <a:r>
                        <a:rPr lang="en-GB" sz="2400" b="1" dirty="0">
                          <a:solidFill>
                            <a:srgbClr val="FF0000"/>
                          </a:solidFill>
                        </a:rPr>
                        <a:t>I</a:t>
                      </a:r>
                      <a:r>
                        <a:rPr lang="en-GB" sz="2400" dirty="0"/>
                        <a:t>nterest, Phenomenon of</a:t>
                      </a:r>
                    </a:p>
                  </a:txBody>
                  <a:tcPr/>
                </a:tc>
                <a:tc rowSpan="4">
                  <a:txBody>
                    <a:bodyPr/>
                    <a:lstStyle/>
                    <a:p>
                      <a:r>
                        <a:rPr lang="en-GB" sz="2400" dirty="0"/>
                        <a:t>PICOs of Effectiveness and Qualitative Question may </a:t>
                      </a:r>
                      <a:r>
                        <a:rPr lang="en-GB" sz="2400" u="sng" dirty="0"/>
                        <a:t>not</a:t>
                      </a:r>
                      <a:r>
                        <a:rPr lang="en-GB" sz="2400" dirty="0"/>
                        <a:t> be:</a:t>
                      </a:r>
                    </a:p>
                    <a:p>
                      <a:r>
                        <a:rPr lang="en-GB" sz="2400" dirty="0"/>
                        <a:t>Co-</a:t>
                      </a:r>
                      <a:r>
                        <a:rPr lang="en-GB" sz="2400" dirty="0" err="1"/>
                        <a:t>terminous</a:t>
                      </a:r>
                      <a:r>
                        <a:rPr lang="en-GB" sz="2400" dirty="0"/>
                        <a:t> [Shortage of Qualitative “Intervention” Studies] therefore may</a:t>
                      </a:r>
                      <a:r>
                        <a:rPr lang="en-GB" sz="2400" baseline="0" dirty="0"/>
                        <a:t> use Experience of Disease Studies</a:t>
                      </a:r>
                      <a:r>
                        <a:rPr lang="en-GB" sz="2400" dirty="0"/>
                        <a:t> (</a:t>
                      </a:r>
                      <a:r>
                        <a:rPr lang="en-GB" sz="2400" dirty="0" err="1"/>
                        <a:t>Lorenc</a:t>
                      </a:r>
                      <a:r>
                        <a:rPr lang="en-GB" sz="2400" dirty="0"/>
                        <a:t> et al, 2012)</a:t>
                      </a:r>
                    </a:p>
                  </a:txBody>
                  <a:tcPr/>
                </a:tc>
                <a:extLst>
                  <a:ext uri="{0D108BD9-81ED-4DB2-BD59-A6C34878D82A}">
                    <a16:rowId xmlns:a16="http://schemas.microsoft.com/office/drawing/2014/main" xmlns="" val="3275380716"/>
                  </a:ext>
                </a:extLst>
              </a:tr>
              <a:tr h="370840">
                <a:tc>
                  <a:txBody>
                    <a:bodyPr/>
                    <a:lstStyle/>
                    <a:p>
                      <a:r>
                        <a:rPr lang="en-GB" sz="2400" b="1" dirty="0">
                          <a:solidFill>
                            <a:srgbClr val="FF0000"/>
                          </a:solidFill>
                        </a:rPr>
                        <a:t>C</a:t>
                      </a:r>
                      <a:r>
                        <a:rPr lang="en-GB" sz="2400" dirty="0"/>
                        <a:t>omparison</a:t>
                      </a:r>
                    </a:p>
                  </a:txBody>
                  <a:tcPr/>
                </a:tc>
                <a:tc>
                  <a:txBody>
                    <a:bodyPr/>
                    <a:lstStyle/>
                    <a:p>
                      <a:r>
                        <a:rPr lang="en-GB" sz="2400" b="1" dirty="0">
                          <a:solidFill>
                            <a:srgbClr val="FF0000"/>
                          </a:solidFill>
                        </a:rPr>
                        <a:t>C</a:t>
                      </a:r>
                      <a:r>
                        <a:rPr lang="en-GB" sz="2400" dirty="0"/>
                        <a:t>omparison (if any)</a:t>
                      </a:r>
                    </a:p>
                  </a:txBody>
                  <a:tcPr/>
                </a:tc>
                <a:tc vMerge="1">
                  <a:txBody>
                    <a:bodyPr/>
                    <a:lstStyle/>
                    <a:p>
                      <a:endParaRPr lang="en-GB" sz="2400" dirty="0"/>
                    </a:p>
                  </a:txBody>
                  <a:tcPr/>
                </a:tc>
                <a:extLst>
                  <a:ext uri="{0D108BD9-81ED-4DB2-BD59-A6C34878D82A}">
                    <a16:rowId xmlns:a16="http://schemas.microsoft.com/office/drawing/2014/main" xmlns="" val="1096013383"/>
                  </a:ext>
                </a:extLst>
              </a:tr>
              <a:tr h="370840">
                <a:tc>
                  <a:txBody>
                    <a:bodyPr/>
                    <a:lstStyle/>
                    <a:p>
                      <a:r>
                        <a:rPr lang="en-GB" sz="2400" b="1" dirty="0">
                          <a:solidFill>
                            <a:srgbClr val="FF0000"/>
                          </a:solidFill>
                        </a:rPr>
                        <a:t>O</a:t>
                      </a:r>
                      <a:r>
                        <a:rPr lang="en-GB" sz="2400" dirty="0"/>
                        <a:t>utcome(s)</a:t>
                      </a:r>
                    </a:p>
                  </a:txBody>
                  <a:tcPr/>
                </a:tc>
                <a:tc>
                  <a:txBody>
                    <a:bodyPr/>
                    <a:lstStyle/>
                    <a:p>
                      <a:r>
                        <a:rPr lang="en-GB" sz="2400" b="1" dirty="0">
                          <a:solidFill>
                            <a:srgbClr val="FF0000"/>
                          </a:solidFill>
                        </a:rPr>
                        <a:t>E</a:t>
                      </a:r>
                      <a:r>
                        <a:rPr lang="en-GB" sz="2400" dirty="0"/>
                        <a:t>valuation</a:t>
                      </a:r>
                    </a:p>
                  </a:txBody>
                  <a:tcPr/>
                </a:tc>
                <a:tc vMerge="1">
                  <a:txBody>
                    <a:bodyPr/>
                    <a:lstStyle/>
                    <a:p>
                      <a:endParaRPr lang="en-GB" sz="2400" dirty="0"/>
                    </a:p>
                  </a:txBody>
                  <a:tcPr/>
                </a:tc>
                <a:extLst>
                  <a:ext uri="{0D108BD9-81ED-4DB2-BD59-A6C34878D82A}">
                    <a16:rowId xmlns:a16="http://schemas.microsoft.com/office/drawing/2014/main" xmlns="" val="2282537272"/>
                  </a:ext>
                </a:extLst>
              </a:tr>
              <a:tr h="370840">
                <a:tc>
                  <a:txBody>
                    <a:bodyPr/>
                    <a:lstStyle/>
                    <a:p>
                      <a:endParaRPr lang="en-GB" sz="2400" dirty="0"/>
                    </a:p>
                  </a:txBody>
                  <a:tcPr/>
                </a:tc>
                <a:tc>
                  <a:txBody>
                    <a:bodyPr/>
                    <a:lstStyle/>
                    <a:p>
                      <a:endParaRPr lang="en-GB" sz="2400" dirty="0"/>
                    </a:p>
                  </a:txBody>
                  <a:tcPr/>
                </a:tc>
                <a:tc vMerge="1">
                  <a:txBody>
                    <a:bodyPr/>
                    <a:lstStyle/>
                    <a:p>
                      <a:endParaRPr lang="en-GB" sz="2400" dirty="0"/>
                    </a:p>
                  </a:txBody>
                  <a:tcPr/>
                </a:tc>
                <a:extLst>
                  <a:ext uri="{0D108BD9-81ED-4DB2-BD59-A6C34878D82A}">
                    <a16:rowId xmlns:a16="http://schemas.microsoft.com/office/drawing/2014/main" xmlns="" val="1822870632"/>
                  </a:ext>
                </a:extLst>
              </a:tr>
            </a:tbl>
          </a:graphicData>
        </a:graphic>
      </p:graphicFrame>
      <p:sp>
        <p:nvSpPr>
          <p:cNvPr id="7" name="TextBox 6"/>
          <p:cNvSpPr txBox="1"/>
          <p:nvPr/>
        </p:nvSpPr>
        <p:spPr>
          <a:xfrm>
            <a:off x="838200" y="5959366"/>
            <a:ext cx="10639097" cy="707886"/>
          </a:xfrm>
          <a:prstGeom prst="rect">
            <a:avLst/>
          </a:prstGeom>
          <a:noFill/>
        </p:spPr>
        <p:txBody>
          <a:bodyPr wrap="square" rtlCol="0">
            <a:spAutoFit/>
          </a:bodyPr>
          <a:lstStyle/>
          <a:p>
            <a:r>
              <a:rPr lang="en-GB" sz="2000" dirty="0" err="1"/>
              <a:t>Lorenc</a:t>
            </a:r>
            <a:r>
              <a:rPr lang="en-GB" sz="2000" dirty="0"/>
              <a:t>, T., Pearson, M., Jamal, F., Cooper, C., &amp; Garside, R. (2012). The role of systematic reviews of qualitative evidence in evaluating interventions: a case study. </a:t>
            </a:r>
            <a:r>
              <a:rPr lang="en-GB" sz="2000" i="1" dirty="0"/>
              <a:t>Research synthesis methods</a:t>
            </a:r>
            <a:r>
              <a:rPr lang="en-GB" sz="2000" dirty="0"/>
              <a:t>, </a:t>
            </a:r>
            <a:r>
              <a:rPr lang="en-GB" sz="2000" i="1" dirty="0"/>
              <a:t>3</a:t>
            </a:r>
            <a:r>
              <a:rPr lang="en-GB" sz="2000" dirty="0"/>
              <a:t>(1), 1-10.</a:t>
            </a:r>
          </a:p>
        </p:txBody>
      </p:sp>
    </p:spTree>
    <p:extLst>
      <p:ext uri="{BB962C8B-B14F-4D97-AF65-F5344CB8AC3E}">
        <p14:creationId xmlns:p14="http://schemas.microsoft.com/office/powerpoint/2010/main" val="2909039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Where Tectonic Plates Collide – 1(b) Sampling Studies  </a:t>
            </a:r>
          </a:p>
        </p:txBody>
      </p:sp>
      <p:sp>
        <p:nvSpPr>
          <p:cNvPr id="7" name="TextBox 6"/>
          <p:cNvSpPr txBox="1"/>
          <p:nvPr/>
        </p:nvSpPr>
        <p:spPr>
          <a:xfrm>
            <a:off x="838200" y="5959366"/>
            <a:ext cx="10639097" cy="769441"/>
          </a:xfrm>
          <a:prstGeom prst="rect">
            <a:avLst/>
          </a:prstGeom>
          <a:noFill/>
        </p:spPr>
        <p:txBody>
          <a:bodyPr wrap="square" rtlCol="0">
            <a:spAutoFit/>
          </a:bodyPr>
          <a:lstStyle/>
          <a:p>
            <a:r>
              <a:rPr lang="en-GB" sz="2000" dirty="0"/>
              <a:t>Booth, A. (2016). Searching for qualitative research for inclusion in systematic reviews: a structured methodological review. </a:t>
            </a:r>
            <a:r>
              <a:rPr lang="en-GB" sz="2000" i="1" dirty="0"/>
              <a:t>Systematic reviews</a:t>
            </a:r>
            <a:r>
              <a:rPr lang="en-GB" sz="2000" dirty="0"/>
              <a:t>,</a:t>
            </a:r>
            <a:r>
              <a:rPr lang="en-GB" sz="2000" i="1" dirty="0"/>
              <a:t>5</a:t>
            </a:r>
            <a:r>
              <a:rPr lang="en-GB" sz="2000" dirty="0"/>
              <a:t>(1), 1.</a:t>
            </a:r>
            <a:r>
              <a:rPr lang="en-GB" sz="2400" dirty="0"/>
              <a:t>.</a:t>
            </a:r>
          </a:p>
        </p:txBody>
      </p:sp>
      <p:pic>
        <p:nvPicPr>
          <p:cNvPr id="8" name="Content Placeholder 6"/>
          <p:cNvPicPr>
            <a:picLocks noGrp="1" noChangeAspect="1"/>
          </p:cNvPicPr>
          <p:nvPr>
            <p:ph idx="1"/>
          </p:nvPr>
        </p:nvPicPr>
        <p:blipFill>
          <a:blip r:embed="rId2"/>
          <a:stretch>
            <a:fillRect/>
          </a:stretch>
        </p:blipFill>
        <p:spPr>
          <a:xfrm>
            <a:off x="3090042" y="1708614"/>
            <a:ext cx="5749834" cy="4177460"/>
          </a:xfrm>
          <a:prstGeom prst="rect">
            <a:avLst/>
          </a:prstGeom>
        </p:spPr>
      </p:pic>
    </p:spTree>
    <p:extLst>
      <p:ext uri="{BB962C8B-B14F-4D97-AF65-F5344CB8AC3E}">
        <p14:creationId xmlns:p14="http://schemas.microsoft.com/office/powerpoint/2010/main" val="4033753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164" y="-179128"/>
            <a:ext cx="8904890" cy="1325563"/>
          </a:xfrm>
        </p:spPr>
        <p:txBody>
          <a:bodyPr/>
          <a:lstStyle/>
          <a:p>
            <a:r>
              <a:rPr lang="en-GB" dirty="0"/>
              <a:t>Patton’s 16 Sampling Strategies</a:t>
            </a:r>
          </a:p>
        </p:txBody>
      </p:sp>
      <p:sp>
        <p:nvSpPr>
          <p:cNvPr id="4" name="Content Placeholder 3"/>
          <p:cNvSpPr>
            <a:spLocks noGrp="1"/>
          </p:cNvSpPr>
          <p:nvPr>
            <p:ph sz="half" idx="2"/>
          </p:nvPr>
        </p:nvSpPr>
        <p:spPr>
          <a:xfrm>
            <a:off x="5717852" y="1627745"/>
            <a:ext cx="4013200" cy="4525840"/>
          </a:xfrm>
        </p:spPr>
        <p:txBody>
          <a:bodyPr/>
          <a:lstStyle/>
          <a:p>
            <a:pPr marL="0" indent="0">
              <a:buNone/>
            </a:pPr>
            <a:r>
              <a:rPr lang="en-GB" b="1" dirty="0">
                <a:ln w="18000">
                  <a:solidFill>
                    <a:schemeClr val="accent2">
                      <a:satMod val="140000"/>
                    </a:schemeClr>
                  </a:solidFill>
                  <a:prstDash val="solid"/>
                  <a:miter lim="800000"/>
                </a:ln>
                <a:noFill/>
                <a:effectLst>
                  <a:outerShdw blurRad="25500" dist="23000" dir="7020000" algn="tl">
                    <a:srgbClr val="000000">
                      <a:alpha val="50000"/>
                    </a:srgbClr>
                  </a:outerShdw>
                </a:effectLst>
              </a:rPr>
              <a:t>Random</a:t>
            </a:r>
          </a:p>
          <a:p>
            <a:endParaRPr lang="en-GB" dirty="0"/>
          </a:p>
        </p:txBody>
      </p:sp>
      <p:sp>
        <p:nvSpPr>
          <p:cNvPr id="5" name="Rectangle 4"/>
          <p:cNvSpPr/>
          <p:nvPr/>
        </p:nvSpPr>
        <p:spPr>
          <a:xfrm>
            <a:off x="1876078" y="5853706"/>
            <a:ext cx="3994812" cy="923330"/>
          </a:xfrm>
          <a:prstGeom prst="rect">
            <a:avLst/>
          </a:prstGeom>
          <a:noFill/>
        </p:spPr>
        <p:txBody>
          <a:bodyPr wrap="none" lIns="91440" tIns="45720" rIns="91440" bIns="45720">
            <a:spAutoFit/>
          </a:bodyPr>
          <a:lstStyle/>
          <a:p>
            <a:pPr algn="ctr"/>
            <a:r>
              <a:rPr lang="en-GB" sz="5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Convenience</a:t>
            </a:r>
          </a:p>
        </p:txBody>
      </p:sp>
      <p:sp>
        <p:nvSpPr>
          <p:cNvPr id="6" name="Rectangle 5"/>
          <p:cNvSpPr/>
          <p:nvPr/>
        </p:nvSpPr>
        <p:spPr>
          <a:xfrm>
            <a:off x="6109621" y="5085185"/>
            <a:ext cx="3950825" cy="646331"/>
          </a:xfrm>
          <a:prstGeom prst="rect">
            <a:avLst/>
          </a:prstGeom>
          <a:noFill/>
        </p:spPr>
        <p:txBody>
          <a:bodyPr wrap="none" lIns="91440" tIns="45720" rIns="91440" bIns="45720">
            <a:spAutoFit/>
          </a:bodyPr>
          <a:lstStyle/>
          <a:p>
            <a:pPr algn="ctr"/>
            <a:r>
              <a:rPr lang="en-GB"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Maximum variation</a:t>
            </a:r>
          </a:p>
        </p:txBody>
      </p:sp>
      <p:sp>
        <p:nvSpPr>
          <p:cNvPr id="7" name="Rectangle 6"/>
          <p:cNvSpPr/>
          <p:nvPr/>
        </p:nvSpPr>
        <p:spPr>
          <a:xfrm>
            <a:off x="6677728" y="2964069"/>
            <a:ext cx="3283591" cy="76944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GB" sz="4400" b="1" dirty="0">
                <a:ln/>
                <a:solidFill>
                  <a:schemeClr val="accent3"/>
                </a:solidFill>
              </a:rPr>
              <a:t>Homogenous</a:t>
            </a:r>
          </a:p>
        </p:txBody>
      </p:sp>
      <p:sp>
        <p:nvSpPr>
          <p:cNvPr id="8" name="Rectangle 7"/>
          <p:cNvSpPr/>
          <p:nvPr/>
        </p:nvSpPr>
        <p:spPr>
          <a:xfrm>
            <a:off x="6486747" y="5877272"/>
            <a:ext cx="3665554" cy="923330"/>
          </a:xfrm>
          <a:prstGeom prst="rect">
            <a:avLst/>
          </a:prstGeom>
          <a:noFill/>
          <a:ln>
            <a:solidFill>
              <a:schemeClr val="accent4">
                <a:lumMod val="25000"/>
              </a:schemeClr>
            </a:solidFill>
          </a:ln>
        </p:spPr>
        <p:txBody>
          <a:bodyPr wrap="none" lIns="91440" tIns="45720" rIns="91440" bIns="45720">
            <a:spAutoFit/>
          </a:bodyPr>
          <a:lstStyle/>
          <a:p>
            <a:pPr algn="ctr"/>
            <a:r>
              <a:rPr lang="en-GB"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Critical Case</a:t>
            </a:r>
          </a:p>
        </p:txBody>
      </p:sp>
      <p:sp>
        <p:nvSpPr>
          <p:cNvPr id="9" name="Rectangle 8"/>
          <p:cNvSpPr/>
          <p:nvPr/>
        </p:nvSpPr>
        <p:spPr>
          <a:xfrm>
            <a:off x="7070060" y="3645025"/>
            <a:ext cx="3345083" cy="769441"/>
          </a:xfrm>
          <a:prstGeom prst="rect">
            <a:avLst/>
          </a:prstGeom>
          <a:noFill/>
        </p:spPr>
        <p:txBody>
          <a:bodyPr wrap="none" lIns="91440" tIns="45720" rIns="91440" bIns="45720">
            <a:spAutoFit/>
          </a:bodyPr>
          <a:lstStyle/>
          <a:p>
            <a:pPr algn="ctr"/>
            <a:r>
              <a:rPr lang="en-GB" sz="4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Theory based</a:t>
            </a:r>
          </a:p>
        </p:txBody>
      </p:sp>
      <p:sp>
        <p:nvSpPr>
          <p:cNvPr id="10" name="Rectangle 9"/>
          <p:cNvSpPr/>
          <p:nvPr/>
        </p:nvSpPr>
        <p:spPr>
          <a:xfrm>
            <a:off x="5516571" y="2799379"/>
            <a:ext cx="4703339" cy="461665"/>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GB" sz="2400" b="1" dirty="0">
                <a:ln/>
                <a:solidFill>
                  <a:schemeClr val="accent3"/>
                </a:solidFill>
              </a:rPr>
              <a:t>Confirming and disconfirming cases</a:t>
            </a:r>
          </a:p>
        </p:txBody>
      </p:sp>
      <p:sp>
        <p:nvSpPr>
          <p:cNvPr id="11" name="Rectangle 10"/>
          <p:cNvSpPr/>
          <p:nvPr/>
        </p:nvSpPr>
        <p:spPr>
          <a:xfrm>
            <a:off x="495401" y="3249091"/>
            <a:ext cx="5506223" cy="707886"/>
          </a:xfrm>
          <a:prstGeom prst="rect">
            <a:avLst/>
          </a:prstGeom>
          <a:noFill/>
        </p:spPr>
        <p:txBody>
          <a:bodyPr wrap="square" lIns="91440" tIns="45720" rIns="91440" bIns="45720">
            <a:spAutoFit/>
          </a:bodyPr>
          <a:lstStyle/>
          <a:p>
            <a:pPr algn="ctr"/>
            <a:r>
              <a:rPr lang="en-GB"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Extreme or deviant cases</a:t>
            </a:r>
          </a:p>
        </p:txBody>
      </p:sp>
      <p:sp>
        <p:nvSpPr>
          <p:cNvPr id="12" name="Rectangle 11"/>
          <p:cNvSpPr/>
          <p:nvPr/>
        </p:nvSpPr>
        <p:spPr>
          <a:xfrm>
            <a:off x="6446633" y="980728"/>
            <a:ext cx="2908553" cy="707886"/>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GB" sz="4000" b="1" dirty="0">
                <a:ln/>
                <a:solidFill>
                  <a:schemeClr val="accent3"/>
                </a:solidFill>
              </a:rPr>
              <a:t>Typical cases</a:t>
            </a:r>
          </a:p>
        </p:txBody>
      </p:sp>
      <p:sp>
        <p:nvSpPr>
          <p:cNvPr id="13" name="Rectangle 12"/>
          <p:cNvSpPr/>
          <p:nvPr/>
        </p:nvSpPr>
        <p:spPr>
          <a:xfrm>
            <a:off x="6662123" y="4317362"/>
            <a:ext cx="2700931"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GB"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Intensity</a:t>
            </a:r>
          </a:p>
        </p:txBody>
      </p:sp>
      <p:sp>
        <p:nvSpPr>
          <p:cNvPr id="14" name="Rectangle 13"/>
          <p:cNvSpPr/>
          <p:nvPr/>
        </p:nvSpPr>
        <p:spPr>
          <a:xfrm>
            <a:off x="547329" y="2292406"/>
            <a:ext cx="4640950" cy="584775"/>
          </a:xfrm>
          <a:prstGeom prst="rect">
            <a:avLst/>
          </a:prstGeom>
          <a:noFill/>
        </p:spPr>
        <p:txBody>
          <a:bodyPr wrap="none" lIns="91440" tIns="45720" rIns="91440" bIns="4572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en-GB" sz="3200" b="1" dirty="0">
                <a:ln/>
                <a:solidFill>
                  <a:schemeClr val="accent5">
                    <a:tint val="50000"/>
                    <a:satMod val="180000"/>
                  </a:schemeClr>
                </a:solidFill>
              </a:rPr>
              <a:t>Politically important cases</a:t>
            </a:r>
          </a:p>
        </p:txBody>
      </p:sp>
      <p:sp>
        <p:nvSpPr>
          <p:cNvPr id="15" name="Rectangle 14"/>
          <p:cNvSpPr/>
          <p:nvPr/>
        </p:nvSpPr>
        <p:spPr>
          <a:xfrm>
            <a:off x="5793573" y="2204865"/>
            <a:ext cx="3975576" cy="646331"/>
          </a:xfrm>
          <a:prstGeom prst="rect">
            <a:avLst/>
          </a:prstGeom>
          <a:noFill/>
        </p:spPr>
        <p:txBody>
          <a:bodyPr wrap="none" lIns="91440" tIns="45720" rIns="91440" bIns="45720">
            <a:spAutoFit/>
          </a:bodyPr>
          <a:lstStyle/>
          <a:p>
            <a:r>
              <a:rPr lang="en-GB" sz="3600" b="1" dirty="0">
                <a:ln w="50800"/>
                <a:solidFill>
                  <a:schemeClr val="bg1">
                    <a:shade val="50000"/>
                  </a:schemeClr>
                </a:solidFill>
              </a:rPr>
              <a:t>Random purposeful</a:t>
            </a:r>
          </a:p>
        </p:txBody>
      </p:sp>
      <p:sp>
        <p:nvSpPr>
          <p:cNvPr id="16" name="Rectangle 15"/>
          <p:cNvSpPr/>
          <p:nvPr/>
        </p:nvSpPr>
        <p:spPr>
          <a:xfrm>
            <a:off x="322791" y="5277085"/>
            <a:ext cx="4710970"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GB"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Stratified purposeful</a:t>
            </a:r>
          </a:p>
        </p:txBody>
      </p:sp>
      <p:sp>
        <p:nvSpPr>
          <p:cNvPr id="17" name="Rectangle 16"/>
          <p:cNvSpPr/>
          <p:nvPr/>
        </p:nvSpPr>
        <p:spPr>
          <a:xfrm>
            <a:off x="9073096" y="1587489"/>
            <a:ext cx="2708947"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GB" sz="5400" b="1" dirty="0">
                <a:ln/>
                <a:solidFill>
                  <a:schemeClr val="accent3"/>
                </a:solidFill>
              </a:rPr>
              <a:t>Criterion</a:t>
            </a:r>
          </a:p>
        </p:txBody>
      </p:sp>
      <p:sp>
        <p:nvSpPr>
          <p:cNvPr id="18" name="Rectangle 17"/>
          <p:cNvSpPr/>
          <p:nvPr/>
        </p:nvSpPr>
        <p:spPr>
          <a:xfrm>
            <a:off x="0" y="4208021"/>
            <a:ext cx="7018466" cy="646331"/>
          </a:xfrm>
          <a:prstGeom prst="rect">
            <a:avLst/>
          </a:prstGeom>
          <a:noFill/>
        </p:spPr>
        <p:txBody>
          <a:bodyPr wrap="square" lIns="91440" tIns="45720" rIns="91440" bIns="45720">
            <a:spAutoFit/>
          </a:bodyPr>
          <a:lstStyle/>
          <a:p>
            <a:pPr algn="ctr"/>
            <a:r>
              <a:rPr lang="en-GB" sz="3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Opportunistic or emergent</a:t>
            </a:r>
          </a:p>
        </p:txBody>
      </p:sp>
      <p:sp>
        <p:nvSpPr>
          <p:cNvPr id="19" name="Rectangle 18"/>
          <p:cNvSpPr/>
          <p:nvPr/>
        </p:nvSpPr>
        <p:spPr>
          <a:xfrm>
            <a:off x="1703513" y="1484785"/>
            <a:ext cx="4090061"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GB"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Snowball or Chain</a:t>
            </a:r>
          </a:p>
        </p:txBody>
      </p:sp>
    </p:spTree>
    <p:extLst>
      <p:ext uri="{BB962C8B-B14F-4D97-AF65-F5344CB8AC3E}">
        <p14:creationId xmlns:p14="http://schemas.microsoft.com/office/powerpoint/2010/main" val="75965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Where Tectonic Plates Collide – 1(c) Searching </a:t>
            </a:r>
          </a:p>
        </p:txBody>
      </p:sp>
      <p:graphicFrame>
        <p:nvGraphicFramePr>
          <p:cNvPr id="3" name="Content Placeholder 2"/>
          <p:cNvGraphicFramePr>
            <a:graphicFrameLocks noGrp="1"/>
          </p:cNvGraphicFramePr>
          <p:nvPr>
            <p:ph idx="1"/>
            <p:extLst/>
          </p:nvPr>
        </p:nvGraphicFramePr>
        <p:xfrm>
          <a:off x="838200" y="1645910"/>
          <a:ext cx="10828284" cy="3399985"/>
        </p:xfrm>
        <a:graphic>
          <a:graphicData uri="http://schemas.openxmlformats.org/drawingml/2006/table">
            <a:tbl>
              <a:tblPr firstRow="1" bandRow="1">
                <a:tableStyleId>{5C22544A-7EE6-4342-B048-85BDC9FD1C3A}</a:tableStyleId>
              </a:tblPr>
              <a:tblGrid>
                <a:gridCol w="5414142">
                  <a:extLst>
                    <a:ext uri="{9D8B030D-6E8A-4147-A177-3AD203B41FA5}">
                      <a16:colId xmlns:a16="http://schemas.microsoft.com/office/drawing/2014/main" xmlns="" val="1045587776"/>
                    </a:ext>
                  </a:extLst>
                </a:gridCol>
                <a:gridCol w="5414142">
                  <a:extLst>
                    <a:ext uri="{9D8B030D-6E8A-4147-A177-3AD203B41FA5}">
                      <a16:colId xmlns:a16="http://schemas.microsoft.com/office/drawing/2014/main" xmlns="" val="3025690536"/>
                    </a:ext>
                  </a:extLst>
                </a:gridCol>
              </a:tblGrid>
              <a:tr h="473905">
                <a:tc>
                  <a:txBody>
                    <a:bodyPr/>
                    <a:lstStyle/>
                    <a:p>
                      <a:r>
                        <a:rPr lang="en-GB" sz="2400" dirty="0"/>
                        <a:t>Quantitative Systematic Reviews</a:t>
                      </a:r>
                    </a:p>
                  </a:txBody>
                  <a:tcPr/>
                </a:tc>
                <a:tc>
                  <a:txBody>
                    <a:bodyPr/>
                    <a:lstStyle/>
                    <a:p>
                      <a:r>
                        <a:rPr lang="en-GB" sz="2400" dirty="0"/>
                        <a:t>Primary Qualitative Research</a:t>
                      </a:r>
                    </a:p>
                  </a:txBody>
                  <a:tcPr/>
                </a:tc>
                <a:extLst>
                  <a:ext uri="{0D108BD9-81ED-4DB2-BD59-A6C34878D82A}">
                    <a16:rowId xmlns:a16="http://schemas.microsoft.com/office/drawing/2014/main" xmlns="" val="4026851985"/>
                  </a:ext>
                </a:extLst>
              </a:tr>
              <a:tr h="384389">
                <a:tc>
                  <a:txBody>
                    <a:bodyPr/>
                    <a:lstStyle/>
                    <a:p>
                      <a:r>
                        <a:rPr lang="en-GB" sz="2400" dirty="0"/>
                        <a:t>A priori Search Strategy</a:t>
                      </a:r>
                    </a:p>
                  </a:txBody>
                  <a:tcPr/>
                </a:tc>
                <a:tc>
                  <a:txBody>
                    <a:bodyPr/>
                    <a:lstStyle/>
                    <a:p>
                      <a:r>
                        <a:rPr lang="en-GB" sz="2400" dirty="0"/>
                        <a:t>Iterative, Recursive Searching</a:t>
                      </a:r>
                    </a:p>
                  </a:txBody>
                  <a:tcPr/>
                </a:tc>
                <a:extLst>
                  <a:ext uri="{0D108BD9-81ED-4DB2-BD59-A6C34878D82A}">
                    <a16:rowId xmlns:a16="http://schemas.microsoft.com/office/drawing/2014/main" xmlns="" val="3809517676"/>
                  </a:ext>
                </a:extLst>
              </a:tr>
              <a:tr h="768779">
                <a:tc>
                  <a:txBody>
                    <a:bodyPr/>
                    <a:lstStyle/>
                    <a:p>
                      <a:r>
                        <a:rPr lang="en-GB" sz="2400" dirty="0"/>
                        <a:t>Focus on Bibliographic Database Searching</a:t>
                      </a:r>
                    </a:p>
                  </a:txBody>
                  <a:tcPr/>
                </a:tc>
                <a:tc>
                  <a:txBody>
                    <a:bodyPr/>
                    <a:lstStyle/>
                    <a:p>
                      <a:r>
                        <a:rPr lang="en-GB" sz="2400" dirty="0"/>
                        <a:t>Focus on Supplementary Search Techniques (</a:t>
                      </a:r>
                      <a:r>
                        <a:rPr lang="en-GB" sz="2400" dirty="0" err="1"/>
                        <a:t>Papaioannou</a:t>
                      </a:r>
                      <a:r>
                        <a:rPr lang="en-GB" sz="2400" dirty="0"/>
                        <a:t> et al, 2010)</a:t>
                      </a:r>
                    </a:p>
                  </a:txBody>
                  <a:tcPr/>
                </a:tc>
                <a:extLst>
                  <a:ext uri="{0D108BD9-81ED-4DB2-BD59-A6C34878D82A}">
                    <a16:rowId xmlns:a16="http://schemas.microsoft.com/office/drawing/2014/main" xmlns="" val="2340334916"/>
                  </a:ext>
                </a:extLst>
              </a:tr>
              <a:tr h="663467">
                <a:tc>
                  <a:txBody>
                    <a:bodyPr/>
                    <a:lstStyle/>
                    <a:p>
                      <a:r>
                        <a:rPr lang="en-GB" sz="2400" dirty="0"/>
                        <a:t>Focus on Journal Articles</a:t>
                      </a:r>
                    </a:p>
                  </a:txBody>
                  <a:tcPr/>
                </a:tc>
                <a:tc>
                  <a:txBody>
                    <a:bodyPr/>
                    <a:lstStyle/>
                    <a:p>
                      <a:r>
                        <a:rPr lang="en-GB" sz="2400" dirty="0"/>
                        <a:t>Use of Theses, Grey Literature, Book Chapters (Stansfield et al, 2014)</a:t>
                      </a:r>
                    </a:p>
                  </a:txBody>
                  <a:tcPr/>
                </a:tc>
                <a:extLst>
                  <a:ext uri="{0D108BD9-81ED-4DB2-BD59-A6C34878D82A}">
                    <a16:rowId xmlns:a16="http://schemas.microsoft.com/office/drawing/2014/main" xmlns="" val="2404866322"/>
                  </a:ext>
                </a:extLst>
              </a:tr>
              <a:tr h="768779">
                <a:tc>
                  <a:txBody>
                    <a:bodyPr/>
                    <a:lstStyle/>
                    <a:p>
                      <a:endParaRPr lang="en-GB" sz="2400" dirty="0"/>
                    </a:p>
                  </a:txBody>
                  <a:tcPr/>
                </a:tc>
                <a:tc>
                  <a:txBody>
                    <a:bodyPr/>
                    <a:lstStyle/>
                    <a:p>
                      <a:r>
                        <a:rPr lang="en-GB" sz="2400" dirty="0"/>
                        <a:t>Need for Contextually-specific Data (Stansfield et al, 2012)</a:t>
                      </a:r>
                    </a:p>
                  </a:txBody>
                  <a:tcPr/>
                </a:tc>
                <a:extLst>
                  <a:ext uri="{0D108BD9-81ED-4DB2-BD59-A6C34878D82A}">
                    <a16:rowId xmlns:a16="http://schemas.microsoft.com/office/drawing/2014/main" xmlns="" val="207493682"/>
                  </a:ext>
                </a:extLst>
              </a:tr>
            </a:tbl>
          </a:graphicData>
        </a:graphic>
      </p:graphicFrame>
      <p:sp>
        <p:nvSpPr>
          <p:cNvPr id="4" name="TextBox 3"/>
          <p:cNvSpPr txBox="1"/>
          <p:nvPr/>
        </p:nvSpPr>
        <p:spPr>
          <a:xfrm>
            <a:off x="0" y="5411655"/>
            <a:ext cx="12192000" cy="1538883"/>
          </a:xfrm>
          <a:prstGeom prst="rect">
            <a:avLst/>
          </a:prstGeom>
          <a:noFill/>
        </p:spPr>
        <p:txBody>
          <a:bodyPr wrap="square" rtlCol="0">
            <a:spAutoFit/>
          </a:bodyPr>
          <a:lstStyle/>
          <a:p>
            <a:r>
              <a:rPr lang="en-GB" sz="1900" dirty="0"/>
              <a:t>Booth, A. (2016). Searching for qualitative research for inclusion in systematic reviews: a structured methodological review. </a:t>
            </a:r>
            <a:r>
              <a:rPr lang="en-GB" sz="1900" i="1" dirty="0"/>
              <a:t>Systematic reviews</a:t>
            </a:r>
            <a:r>
              <a:rPr lang="en-GB" sz="1900" dirty="0"/>
              <a:t>,</a:t>
            </a:r>
            <a:r>
              <a:rPr lang="en-GB" sz="1900" i="1" dirty="0"/>
              <a:t>5</a:t>
            </a:r>
            <a:r>
              <a:rPr lang="en-GB" sz="1900" dirty="0"/>
              <a:t>(1), 1..</a:t>
            </a:r>
          </a:p>
          <a:p>
            <a:r>
              <a:rPr lang="en-GB" sz="1900" dirty="0" err="1"/>
              <a:t>Papaioannou</a:t>
            </a:r>
            <a:r>
              <a:rPr lang="en-GB" sz="1900" dirty="0"/>
              <a:t>, D., Sutton, A., Carroll, C., Booth, A., &amp; Wong, R. (2010). Literature searching for social science systematic reviews: consideration of a range of search techniques. </a:t>
            </a:r>
            <a:r>
              <a:rPr lang="en-GB" sz="1900" i="1" dirty="0"/>
              <a:t>Health Information &amp; Libraries Journal</a:t>
            </a:r>
            <a:r>
              <a:rPr lang="en-GB" sz="1900" dirty="0"/>
              <a:t>, </a:t>
            </a:r>
            <a:r>
              <a:rPr lang="en-GB" sz="1900" i="1" dirty="0"/>
              <a:t>27</a:t>
            </a:r>
            <a:r>
              <a:rPr lang="en-GB" sz="1900" dirty="0"/>
              <a:t>(2), 114-122.</a:t>
            </a:r>
          </a:p>
          <a:p>
            <a:endParaRPr lang="en-GB" dirty="0"/>
          </a:p>
        </p:txBody>
      </p:sp>
    </p:spTree>
    <p:extLst>
      <p:ext uri="{BB962C8B-B14F-4D97-AF65-F5344CB8AC3E}">
        <p14:creationId xmlns:p14="http://schemas.microsoft.com/office/powerpoint/2010/main" val="501180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752" y="0"/>
            <a:ext cx="9346324" cy="1325563"/>
          </a:xfrm>
        </p:spPr>
        <p:txBody>
          <a:bodyPr>
            <a:normAutofit/>
          </a:bodyPr>
          <a:lstStyle/>
          <a:p>
            <a:r>
              <a:rPr lang="en-GB" sz="3600" dirty="0"/>
              <a:t>Where Tectonic Plates Collide – 1(c) Searching </a:t>
            </a:r>
          </a:p>
        </p:txBody>
      </p:sp>
      <p:graphicFrame>
        <p:nvGraphicFramePr>
          <p:cNvPr id="4" name="Content Placeholder 3"/>
          <p:cNvGraphicFramePr>
            <a:graphicFrameLocks noGrp="1"/>
          </p:cNvGraphicFramePr>
          <p:nvPr>
            <p:ph idx="1"/>
            <p:extLst/>
          </p:nvPr>
        </p:nvGraphicFramePr>
        <p:xfrm>
          <a:off x="0" y="1012672"/>
          <a:ext cx="12192000" cy="591820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xmlns="" val="592337578"/>
                    </a:ext>
                  </a:extLst>
                </a:gridCol>
                <a:gridCol w="6096000">
                  <a:extLst>
                    <a:ext uri="{9D8B030D-6E8A-4147-A177-3AD203B41FA5}">
                      <a16:colId xmlns:a16="http://schemas.microsoft.com/office/drawing/2014/main" xmlns="" val="3515471882"/>
                    </a:ext>
                  </a:extLst>
                </a:gridCol>
              </a:tblGrid>
              <a:tr h="370840">
                <a:tc>
                  <a:txBody>
                    <a:bodyPr/>
                    <a:lstStyle/>
                    <a:p>
                      <a:r>
                        <a:rPr lang="en-GB" sz="2800" dirty="0"/>
                        <a:t>Contextual Thickness</a:t>
                      </a:r>
                    </a:p>
                  </a:txBody>
                  <a:tcPr/>
                </a:tc>
                <a:tc>
                  <a:txBody>
                    <a:bodyPr/>
                    <a:lstStyle/>
                    <a:p>
                      <a:r>
                        <a:rPr lang="en-GB" sz="2800" dirty="0"/>
                        <a:t>Conceptual Richness</a:t>
                      </a:r>
                    </a:p>
                  </a:txBody>
                  <a:tcPr/>
                </a:tc>
                <a:extLst>
                  <a:ext uri="{0D108BD9-81ED-4DB2-BD59-A6C34878D82A}">
                    <a16:rowId xmlns:a16="http://schemas.microsoft.com/office/drawing/2014/main" xmlns="" val="254717058"/>
                  </a:ext>
                </a:extLst>
              </a:tr>
              <a:tr h="370840">
                <a:tc>
                  <a:txBody>
                    <a:bodyPr/>
                    <a:lstStyle/>
                    <a:p>
                      <a:r>
                        <a:rPr lang="en-GB" b="1" dirty="0"/>
                        <a:t>Ref:  </a:t>
                      </a:r>
                      <a:r>
                        <a:rPr lang="en-GB" sz="1800" b="0" i="0" kern="1200" dirty="0">
                          <a:solidFill>
                            <a:schemeClr val="dk1"/>
                          </a:solidFill>
                          <a:effectLst/>
                          <a:latin typeface="+mn-lt"/>
                          <a:ea typeface="+mn-ea"/>
                          <a:cs typeface="+mn-cs"/>
                        </a:rPr>
                        <a:t>Booth, A., Harris, J., </a:t>
                      </a:r>
                      <a:r>
                        <a:rPr lang="en-GB" sz="1800" b="0" i="0" kern="1200" dirty="0" err="1">
                          <a:solidFill>
                            <a:schemeClr val="dk1"/>
                          </a:solidFill>
                          <a:effectLst/>
                          <a:latin typeface="+mn-lt"/>
                          <a:ea typeface="+mn-ea"/>
                          <a:cs typeface="+mn-cs"/>
                        </a:rPr>
                        <a:t>Croot</a:t>
                      </a:r>
                      <a:r>
                        <a:rPr lang="en-GB" sz="1800" b="0" i="0" kern="1200" dirty="0">
                          <a:solidFill>
                            <a:schemeClr val="dk1"/>
                          </a:solidFill>
                          <a:effectLst/>
                          <a:latin typeface="+mn-lt"/>
                          <a:ea typeface="+mn-ea"/>
                          <a:cs typeface="+mn-cs"/>
                        </a:rPr>
                        <a:t>, E., et al. (2013). Towards a methodology for cluster searching to provide conceptual and contextual “richness” for systematic reviews of complex interventions… (CLUSTER). </a:t>
                      </a:r>
                      <a:r>
                        <a:rPr lang="en-GB" sz="1800" b="0" i="1" kern="1200" dirty="0">
                          <a:solidFill>
                            <a:schemeClr val="dk1"/>
                          </a:solidFill>
                          <a:effectLst/>
                          <a:latin typeface="+mn-lt"/>
                          <a:ea typeface="+mn-ea"/>
                          <a:cs typeface="+mn-cs"/>
                        </a:rPr>
                        <a:t>BMC Med Res </a:t>
                      </a:r>
                      <a:r>
                        <a:rPr lang="en-GB" sz="1800" b="0" i="1" kern="1200" dirty="0" err="1">
                          <a:solidFill>
                            <a:schemeClr val="dk1"/>
                          </a:solidFill>
                          <a:effectLst/>
                          <a:latin typeface="+mn-lt"/>
                          <a:ea typeface="+mn-ea"/>
                          <a:cs typeface="+mn-cs"/>
                        </a:rPr>
                        <a:t>Methodol</a:t>
                      </a:r>
                      <a:r>
                        <a:rPr lang="en-GB" sz="1800" b="0" i="0" kern="1200" dirty="0">
                          <a:solidFill>
                            <a:schemeClr val="dk1"/>
                          </a:solidFill>
                          <a:effectLst/>
                          <a:latin typeface="+mn-lt"/>
                          <a:ea typeface="+mn-ea"/>
                          <a:cs typeface="+mn-cs"/>
                        </a:rPr>
                        <a:t>, </a:t>
                      </a:r>
                      <a:r>
                        <a:rPr lang="en-GB" sz="1800" b="0" i="1" kern="1200" dirty="0">
                          <a:solidFill>
                            <a:schemeClr val="dk1"/>
                          </a:solidFill>
                          <a:effectLst/>
                          <a:latin typeface="+mn-lt"/>
                          <a:ea typeface="+mn-ea"/>
                          <a:cs typeface="+mn-cs"/>
                        </a:rPr>
                        <a:t>13</a:t>
                      </a:r>
                      <a:r>
                        <a:rPr lang="en-GB" sz="1800" b="0" i="0" kern="1200" dirty="0">
                          <a:solidFill>
                            <a:schemeClr val="dk1"/>
                          </a:solidFill>
                          <a:effectLst/>
                          <a:latin typeface="+mn-lt"/>
                          <a:ea typeface="+mn-ea"/>
                          <a:cs typeface="+mn-cs"/>
                        </a:rPr>
                        <a:t>(1), 1.</a:t>
                      </a:r>
                    </a:p>
                    <a:p>
                      <a:r>
                        <a:rPr lang="en-GB" sz="1800" b="0" i="0" kern="1200" dirty="0">
                          <a:solidFill>
                            <a:schemeClr val="dk1"/>
                          </a:solidFill>
                          <a:effectLst/>
                          <a:latin typeface="+mn-lt"/>
                          <a:ea typeface="+mn-ea"/>
                          <a:cs typeface="+mn-cs"/>
                        </a:rPr>
                        <a:t>(cp. Qualitative</a:t>
                      </a:r>
                      <a:r>
                        <a:rPr lang="en-GB" sz="1800" b="0" i="0" kern="1200" baseline="0" dirty="0">
                          <a:solidFill>
                            <a:schemeClr val="dk1"/>
                          </a:solidFill>
                          <a:effectLst/>
                          <a:latin typeface="+mn-lt"/>
                          <a:ea typeface="+mn-ea"/>
                          <a:cs typeface="+mn-cs"/>
                        </a:rPr>
                        <a:t> methods of “berry-picking” (Bates, 1989))</a:t>
                      </a:r>
                      <a:endParaRPr lang="en-GB" dirty="0"/>
                    </a:p>
                  </a:txBody>
                  <a:tcPr/>
                </a:tc>
                <a:tc>
                  <a:txBody>
                    <a:bodyPr/>
                    <a:lstStyle/>
                    <a:p>
                      <a:r>
                        <a:rPr lang="en-GB" sz="1600" b="1" dirty="0"/>
                        <a:t>Ref: </a:t>
                      </a:r>
                      <a:r>
                        <a:rPr lang="en-GB" sz="1600" b="0" i="0" kern="1200" dirty="0">
                          <a:solidFill>
                            <a:schemeClr val="dk1"/>
                          </a:solidFill>
                          <a:effectLst/>
                          <a:latin typeface="+mn-lt"/>
                          <a:ea typeface="+mn-ea"/>
                          <a:cs typeface="+mn-cs"/>
                        </a:rPr>
                        <a:t>Booth, A., &amp; Carroll, C. (2015). Systematic searching for theory to inform systematic reviews: is it feasible? Is it desirable?. </a:t>
                      </a:r>
                      <a:r>
                        <a:rPr lang="en-GB" sz="1600" b="0" i="1" kern="1200" dirty="0">
                          <a:solidFill>
                            <a:schemeClr val="dk1"/>
                          </a:solidFill>
                          <a:effectLst/>
                          <a:latin typeface="+mn-lt"/>
                          <a:ea typeface="+mn-ea"/>
                          <a:cs typeface="+mn-cs"/>
                        </a:rPr>
                        <a:t>Health Information &amp; Libraries Journal</a:t>
                      </a:r>
                      <a:r>
                        <a:rPr lang="en-GB" sz="1600" b="0" i="0" kern="1200" dirty="0">
                          <a:solidFill>
                            <a:schemeClr val="dk1"/>
                          </a:solidFill>
                          <a:effectLst/>
                          <a:latin typeface="+mn-lt"/>
                          <a:ea typeface="+mn-ea"/>
                          <a:cs typeface="+mn-cs"/>
                        </a:rPr>
                        <a:t>, </a:t>
                      </a:r>
                      <a:r>
                        <a:rPr lang="en-GB" sz="1600" b="0" i="1" kern="1200" dirty="0">
                          <a:solidFill>
                            <a:schemeClr val="dk1"/>
                          </a:solidFill>
                          <a:effectLst/>
                          <a:latin typeface="+mn-lt"/>
                          <a:ea typeface="+mn-ea"/>
                          <a:cs typeface="+mn-cs"/>
                        </a:rPr>
                        <a:t>32</a:t>
                      </a:r>
                      <a:r>
                        <a:rPr lang="en-GB" sz="1600" b="0" i="0" kern="1200" dirty="0">
                          <a:solidFill>
                            <a:schemeClr val="dk1"/>
                          </a:solidFill>
                          <a:effectLst/>
                          <a:latin typeface="+mn-lt"/>
                          <a:ea typeface="+mn-ea"/>
                          <a:cs typeface="+mn-cs"/>
                        </a:rPr>
                        <a:t>(3), 220-235.</a:t>
                      </a:r>
                    </a:p>
                    <a:p>
                      <a:r>
                        <a:rPr lang="en-GB" sz="1600" b="0" i="0" kern="1200" dirty="0">
                          <a:solidFill>
                            <a:schemeClr val="dk1"/>
                          </a:solidFill>
                          <a:effectLst/>
                          <a:latin typeface="+mn-lt"/>
                          <a:ea typeface="+mn-ea"/>
                          <a:cs typeface="+mn-cs"/>
                        </a:rPr>
                        <a:t>Noyes J., Hendry M., Booth A., et al. (2016) Current use was established and Cochrane guidance on selection of social theories for SRs of complex interventions was developed. </a:t>
                      </a:r>
                      <a:r>
                        <a:rPr lang="en-GB" sz="1600" b="0" i="1" kern="1200" dirty="0">
                          <a:solidFill>
                            <a:schemeClr val="dk1"/>
                          </a:solidFill>
                          <a:effectLst/>
                          <a:latin typeface="+mn-lt"/>
                          <a:ea typeface="+mn-ea"/>
                          <a:cs typeface="+mn-cs"/>
                        </a:rPr>
                        <a:t>Journal of Clinical Epidemiology</a:t>
                      </a:r>
                      <a:endParaRPr lang="en-GB" sz="1600" dirty="0"/>
                    </a:p>
                  </a:txBody>
                  <a:tcPr/>
                </a:tc>
                <a:extLst>
                  <a:ext uri="{0D108BD9-81ED-4DB2-BD59-A6C34878D82A}">
                    <a16:rowId xmlns:a16="http://schemas.microsoft.com/office/drawing/2014/main" xmlns="" val="2030148877"/>
                  </a:ext>
                </a:extLst>
              </a:tr>
              <a:tr h="370840">
                <a:tc>
                  <a:txBody>
                    <a:bodyPr/>
                    <a:lstStyle/>
                    <a:p>
                      <a:r>
                        <a:rPr lang="en-GB" b="1" dirty="0"/>
                        <a:t>Mnemonic: </a:t>
                      </a:r>
                      <a:r>
                        <a:rPr lang="en-GB" dirty="0"/>
                        <a:t>CLUSTER</a:t>
                      </a:r>
                    </a:p>
                  </a:txBody>
                  <a:tcPr/>
                </a:tc>
                <a:tc>
                  <a:txBody>
                    <a:bodyPr/>
                    <a:lstStyle/>
                    <a:p>
                      <a:r>
                        <a:rPr lang="en-GB" b="1" dirty="0"/>
                        <a:t>Mnemonic: </a:t>
                      </a:r>
                      <a:r>
                        <a:rPr lang="en-GB" dirty="0" err="1"/>
                        <a:t>BeHEMoTh</a:t>
                      </a:r>
                      <a:endParaRPr lang="en-GB" dirty="0"/>
                    </a:p>
                  </a:txBody>
                  <a:tcPr/>
                </a:tc>
                <a:extLst>
                  <a:ext uri="{0D108BD9-81ED-4DB2-BD59-A6C34878D82A}">
                    <a16:rowId xmlns:a16="http://schemas.microsoft.com/office/drawing/2014/main" xmlns="" val="1730051690"/>
                  </a:ext>
                </a:extLst>
              </a:tr>
              <a:tr h="370840">
                <a:tc>
                  <a:txBody>
                    <a:bodyPr/>
                    <a:lstStyle/>
                    <a:p>
                      <a:pPr algn="l"/>
                      <a:r>
                        <a:rPr lang="en-GB" sz="2400" b="1" dirty="0">
                          <a:solidFill>
                            <a:schemeClr val="tx1"/>
                          </a:solidFill>
                          <a:effectLst/>
                        </a:rPr>
                        <a:t>C</a:t>
                      </a:r>
                      <a:r>
                        <a:rPr lang="en-GB" sz="2400" dirty="0">
                          <a:solidFill>
                            <a:schemeClr val="tx1"/>
                          </a:solidFill>
                          <a:effectLst/>
                        </a:rPr>
                        <a:t>itations</a:t>
                      </a:r>
                    </a:p>
                  </a:txBody>
                  <a:tcPr marL="76200" marR="76200" marT="38100" marB="38100" anchor="ctr"/>
                </a:tc>
                <a:tc>
                  <a:txBody>
                    <a:bodyPr/>
                    <a:lstStyle/>
                    <a:p>
                      <a:r>
                        <a:rPr lang="en-GB" sz="2400" b="1" dirty="0"/>
                        <a:t>Be</a:t>
                      </a:r>
                      <a:r>
                        <a:rPr lang="en-GB" sz="2400" dirty="0"/>
                        <a:t>haviour</a:t>
                      </a:r>
                    </a:p>
                  </a:txBody>
                  <a:tcPr/>
                </a:tc>
                <a:extLst>
                  <a:ext uri="{0D108BD9-81ED-4DB2-BD59-A6C34878D82A}">
                    <a16:rowId xmlns:a16="http://schemas.microsoft.com/office/drawing/2014/main" xmlns="" val="3677224874"/>
                  </a:ext>
                </a:extLst>
              </a:tr>
              <a:tr h="370840">
                <a:tc>
                  <a:txBody>
                    <a:bodyPr/>
                    <a:lstStyle/>
                    <a:p>
                      <a:pPr algn="l"/>
                      <a:r>
                        <a:rPr lang="en-GB" sz="2400" b="1" dirty="0">
                          <a:solidFill>
                            <a:schemeClr val="tx1"/>
                          </a:solidFill>
                          <a:effectLst/>
                        </a:rPr>
                        <a:t>L</a:t>
                      </a:r>
                      <a:r>
                        <a:rPr lang="en-GB" sz="2400" dirty="0">
                          <a:solidFill>
                            <a:schemeClr val="tx1"/>
                          </a:solidFill>
                          <a:effectLst/>
                        </a:rPr>
                        <a:t>ead Authors</a:t>
                      </a:r>
                    </a:p>
                  </a:txBody>
                  <a:tcPr marL="76200" marR="76200" marT="38100" marB="38100" anchor="ctr"/>
                </a:tc>
                <a:tc>
                  <a:txBody>
                    <a:bodyPr/>
                    <a:lstStyle/>
                    <a:p>
                      <a:r>
                        <a:rPr lang="en-GB" sz="2400" b="1" dirty="0"/>
                        <a:t>H</a:t>
                      </a:r>
                      <a:r>
                        <a:rPr lang="en-GB" sz="2400" dirty="0"/>
                        <a:t>ealth Condition </a:t>
                      </a:r>
                    </a:p>
                  </a:txBody>
                  <a:tcPr/>
                </a:tc>
                <a:extLst>
                  <a:ext uri="{0D108BD9-81ED-4DB2-BD59-A6C34878D82A}">
                    <a16:rowId xmlns:a16="http://schemas.microsoft.com/office/drawing/2014/main" xmlns="" val="1793129656"/>
                  </a:ext>
                </a:extLst>
              </a:tr>
              <a:tr h="370840">
                <a:tc>
                  <a:txBody>
                    <a:bodyPr/>
                    <a:lstStyle/>
                    <a:p>
                      <a:pPr algn="l"/>
                      <a:r>
                        <a:rPr lang="en-GB" sz="2400" b="1" dirty="0">
                          <a:solidFill>
                            <a:schemeClr val="tx1"/>
                          </a:solidFill>
                          <a:effectLst/>
                        </a:rPr>
                        <a:t>U</a:t>
                      </a:r>
                      <a:r>
                        <a:rPr lang="en-GB" sz="2400" dirty="0">
                          <a:solidFill>
                            <a:schemeClr val="tx1"/>
                          </a:solidFill>
                          <a:effectLst/>
                        </a:rPr>
                        <a:t>npublished materials</a:t>
                      </a:r>
                    </a:p>
                  </a:txBody>
                  <a:tcPr marL="76200" marR="76200" marT="38100" marB="38100" anchor="ctr"/>
                </a:tc>
                <a:tc>
                  <a:txBody>
                    <a:bodyPr/>
                    <a:lstStyle/>
                    <a:p>
                      <a:r>
                        <a:rPr lang="en-GB" sz="2400" b="1" dirty="0"/>
                        <a:t>E</a:t>
                      </a:r>
                      <a:r>
                        <a:rPr lang="en-GB" sz="2400" dirty="0"/>
                        <a:t>xclusions</a:t>
                      </a:r>
                    </a:p>
                  </a:txBody>
                  <a:tcPr/>
                </a:tc>
                <a:extLst>
                  <a:ext uri="{0D108BD9-81ED-4DB2-BD59-A6C34878D82A}">
                    <a16:rowId xmlns:a16="http://schemas.microsoft.com/office/drawing/2014/main" xmlns="" val="2803789209"/>
                  </a:ext>
                </a:extLst>
              </a:tr>
              <a:tr h="370840">
                <a:tc>
                  <a:txBody>
                    <a:bodyPr/>
                    <a:lstStyle/>
                    <a:p>
                      <a:pPr algn="l"/>
                      <a:r>
                        <a:rPr lang="en-GB" sz="2400" b="1">
                          <a:solidFill>
                            <a:schemeClr val="tx1"/>
                          </a:solidFill>
                          <a:effectLst/>
                        </a:rPr>
                        <a:t>S</a:t>
                      </a:r>
                      <a:r>
                        <a:rPr lang="en-GB" sz="2400">
                          <a:solidFill>
                            <a:schemeClr val="tx1"/>
                          </a:solidFill>
                          <a:effectLst/>
                        </a:rPr>
                        <a:t>cholar searches</a:t>
                      </a:r>
                    </a:p>
                  </a:txBody>
                  <a:tcPr marL="76200" marR="76200" marT="38100" marB="38100" anchor="ctr"/>
                </a:tc>
                <a:tc>
                  <a:txBody>
                    <a:bodyPr/>
                    <a:lstStyle/>
                    <a:p>
                      <a:r>
                        <a:rPr lang="en-GB" sz="2400" b="1" dirty="0"/>
                        <a:t>M</a:t>
                      </a:r>
                      <a:r>
                        <a:rPr lang="en-GB" sz="2400" dirty="0"/>
                        <a:t>odels </a:t>
                      </a:r>
                      <a:r>
                        <a:rPr lang="en-GB" sz="2400" b="1" dirty="0"/>
                        <a:t>o</a:t>
                      </a:r>
                      <a:r>
                        <a:rPr lang="en-GB" sz="2400" dirty="0"/>
                        <a:t>r </a:t>
                      </a:r>
                      <a:r>
                        <a:rPr lang="en-GB" sz="2400" b="1" dirty="0"/>
                        <a:t>Th</a:t>
                      </a:r>
                      <a:r>
                        <a:rPr lang="en-GB" sz="2400" dirty="0"/>
                        <a:t>eories</a:t>
                      </a:r>
                    </a:p>
                  </a:txBody>
                  <a:tcPr/>
                </a:tc>
                <a:extLst>
                  <a:ext uri="{0D108BD9-81ED-4DB2-BD59-A6C34878D82A}">
                    <a16:rowId xmlns:a16="http://schemas.microsoft.com/office/drawing/2014/main" xmlns="" val="655389394"/>
                  </a:ext>
                </a:extLst>
              </a:tr>
              <a:tr h="370840">
                <a:tc>
                  <a:txBody>
                    <a:bodyPr/>
                    <a:lstStyle/>
                    <a:p>
                      <a:pPr algn="l"/>
                      <a:r>
                        <a:rPr lang="en-GB" sz="2400" b="1">
                          <a:solidFill>
                            <a:schemeClr val="tx1"/>
                          </a:solidFill>
                          <a:effectLst/>
                        </a:rPr>
                        <a:t>T</a:t>
                      </a:r>
                      <a:r>
                        <a:rPr lang="en-GB" sz="2400">
                          <a:solidFill>
                            <a:schemeClr val="tx1"/>
                          </a:solidFill>
                          <a:effectLst/>
                        </a:rPr>
                        <a:t>heories</a:t>
                      </a:r>
                    </a:p>
                  </a:txBody>
                  <a:tcPr marL="76200" marR="76200" marT="38100" marB="38100" anchor="ctr"/>
                </a:tc>
                <a:tc>
                  <a:txBody>
                    <a:bodyPr/>
                    <a:lstStyle/>
                    <a:p>
                      <a:endParaRPr lang="en-GB" sz="2400" dirty="0"/>
                    </a:p>
                  </a:txBody>
                  <a:tcPr/>
                </a:tc>
                <a:extLst>
                  <a:ext uri="{0D108BD9-81ED-4DB2-BD59-A6C34878D82A}">
                    <a16:rowId xmlns:a16="http://schemas.microsoft.com/office/drawing/2014/main" xmlns="" val="1600925163"/>
                  </a:ext>
                </a:extLst>
              </a:tr>
              <a:tr h="370840">
                <a:tc>
                  <a:txBody>
                    <a:bodyPr/>
                    <a:lstStyle/>
                    <a:p>
                      <a:pPr algn="l"/>
                      <a:r>
                        <a:rPr lang="en-GB" sz="2400" b="1">
                          <a:solidFill>
                            <a:schemeClr val="tx1"/>
                          </a:solidFill>
                          <a:effectLst/>
                        </a:rPr>
                        <a:t>E</a:t>
                      </a:r>
                      <a:r>
                        <a:rPr lang="en-GB" sz="2400">
                          <a:solidFill>
                            <a:schemeClr val="tx1"/>
                          </a:solidFill>
                          <a:effectLst/>
                        </a:rPr>
                        <a:t>arly Examples</a:t>
                      </a:r>
                    </a:p>
                  </a:txBody>
                  <a:tcPr marL="76200" marR="76200" marT="38100" marB="38100" anchor="ctr"/>
                </a:tc>
                <a:tc rowSpan="2">
                  <a:txBody>
                    <a:bodyPr/>
                    <a:lstStyle/>
                    <a:p>
                      <a:r>
                        <a:rPr lang="en-GB" sz="2400" b="1" dirty="0">
                          <a:solidFill>
                            <a:srgbClr val="FF0000"/>
                          </a:solidFill>
                        </a:rPr>
                        <a:t>Context/Theory – the bits of the article that quantitative reviewers (used to) strip</a:t>
                      </a:r>
                      <a:r>
                        <a:rPr lang="en-GB" sz="2400" b="1" baseline="0" dirty="0">
                          <a:solidFill>
                            <a:srgbClr val="FF0000"/>
                          </a:solidFill>
                        </a:rPr>
                        <a:t> and throw aside!</a:t>
                      </a:r>
                      <a:endParaRPr lang="en-GB" sz="2400" b="1" dirty="0">
                        <a:solidFill>
                          <a:srgbClr val="FF0000"/>
                        </a:solidFill>
                      </a:endParaRPr>
                    </a:p>
                  </a:txBody>
                  <a:tcPr/>
                </a:tc>
                <a:extLst>
                  <a:ext uri="{0D108BD9-81ED-4DB2-BD59-A6C34878D82A}">
                    <a16:rowId xmlns:a16="http://schemas.microsoft.com/office/drawing/2014/main" xmlns="" val="3402371046"/>
                  </a:ext>
                </a:extLst>
              </a:tr>
              <a:tr h="370840">
                <a:tc>
                  <a:txBody>
                    <a:bodyPr/>
                    <a:lstStyle/>
                    <a:p>
                      <a:pPr algn="l"/>
                      <a:r>
                        <a:rPr lang="en-GB" sz="2400" b="1" dirty="0">
                          <a:solidFill>
                            <a:schemeClr val="tx1"/>
                          </a:solidFill>
                          <a:effectLst/>
                        </a:rPr>
                        <a:t>R</a:t>
                      </a:r>
                      <a:r>
                        <a:rPr lang="en-GB" sz="2400" dirty="0">
                          <a:solidFill>
                            <a:schemeClr val="tx1"/>
                          </a:solidFill>
                          <a:effectLst/>
                        </a:rPr>
                        <a:t>elated Projects</a:t>
                      </a:r>
                    </a:p>
                  </a:txBody>
                  <a:tcPr marL="76200" marR="76200" marT="38100" marB="38100" anchor="ctr"/>
                </a:tc>
                <a:tc vMerge="1">
                  <a:txBody>
                    <a:bodyPr/>
                    <a:lstStyle/>
                    <a:p>
                      <a:endParaRPr lang="en-GB" sz="2400" dirty="0"/>
                    </a:p>
                  </a:txBody>
                  <a:tcPr/>
                </a:tc>
                <a:extLst>
                  <a:ext uri="{0D108BD9-81ED-4DB2-BD59-A6C34878D82A}">
                    <a16:rowId xmlns:a16="http://schemas.microsoft.com/office/drawing/2014/main" xmlns="" val="138859250"/>
                  </a:ext>
                </a:extLst>
              </a:tr>
            </a:tbl>
          </a:graphicData>
        </a:graphic>
      </p:graphicFrame>
    </p:spTree>
    <p:extLst>
      <p:ext uri="{BB962C8B-B14F-4D97-AF65-F5344CB8AC3E}">
        <p14:creationId xmlns:p14="http://schemas.microsoft.com/office/powerpoint/2010/main" val="17613862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Where Tectonic Plates Collide – 2. </a:t>
            </a:r>
            <a:r>
              <a:rPr lang="en-GB" dirty="0" err="1"/>
              <a:t>AppraisaL</a:t>
            </a:r>
            <a:r>
              <a:rPr lang="en-GB" dirty="0"/>
              <a:t> (Quality Assessment)</a:t>
            </a:r>
          </a:p>
        </p:txBody>
      </p:sp>
      <p:sp>
        <p:nvSpPr>
          <p:cNvPr id="5" name="Content Placeholder 4"/>
          <p:cNvSpPr>
            <a:spLocks noGrp="1"/>
          </p:cNvSpPr>
          <p:nvPr>
            <p:ph sz="half" idx="1"/>
          </p:nvPr>
        </p:nvSpPr>
        <p:spPr>
          <a:xfrm>
            <a:off x="838200" y="1825625"/>
            <a:ext cx="5181600" cy="4622472"/>
          </a:xfrm>
        </p:spPr>
        <p:txBody>
          <a:bodyPr>
            <a:normAutofit fontScale="85000" lnSpcReduction="20000"/>
          </a:bodyPr>
          <a:lstStyle/>
          <a:p>
            <a:r>
              <a:rPr lang="en-GB" dirty="0"/>
              <a:t>“Quality assessment is a methodological “tectonic pressure point” where the dual heritages of systematic review and primary qualitative research come into shuddering juxtaposition. </a:t>
            </a:r>
          </a:p>
          <a:p>
            <a:r>
              <a:rPr lang="en-GB" dirty="0"/>
              <a:t>Epistemological and practical differences can be detected at every level of the debate, from what is meant by “quality” through the role of checklist and criteria to the appropriate course of action when studies fall short of minimal quality”.</a:t>
            </a:r>
          </a:p>
          <a:p>
            <a:endParaRPr lang="en-GB" dirty="0"/>
          </a:p>
          <a:p>
            <a:endParaRPr lang="en-GB" dirty="0"/>
          </a:p>
        </p:txBody>
      </p:sp>
      <p:sp>
        <p:nvSpPr>
          <p:cNvPr id="6" name="Content Placeholder 5"/>
          <p:cNvSpPr>
            <a:spLocks noGrp="1"/>
          </p:cNvSpPr>
          <p:nvPr>
            <p:ph sz="half" idx="2"/>
          </p:nvPr>
        </p:nvSpPr>
        <p:spPr>
          <a:xfrm>
            <a:off x="6172200" y="1825625"/>
            <a:ext cx="5525814" cy="4858954"/>
          </a:xfrm>
        </p:spPr>
        <p:txBody>
          <a:bodyPr>
            <a:normAutofit fontScale="85000" lnSpcReduction="20000"/>
          </a:bodyPr>
          <a:lstStyle/>
          <a:p>
            <a:r>
              <a:rPr lang="en-GB" dirty="0"/>
              <a:t>Thomas &amp; Harden (2008): “In systematic reviews of trials, 'sensitivity analyses' – analyses which test the effect on the synthesis of including and excluding findings from studies of differing quality – are often carried out. </a:t>
            </a:r>
            <a:r>
              <a:rPr lang="en-GB" dirty="0">
                <a:solidFill>
                  <a:srgbClr val="FF0000"/>
                </a:solidFill>
              </a:rPr>
              <a:t>Dixon-Woods </a:t>
            </a:r>
            <a:r>
              <a:rPr lang="en-GB" i="1" dirty="0">
                <a:solidFill>
                  <a:srgbClr val="FF0000"/>
                </a:solidFill>
              </a:rPr>
              <a:t>et al</a:t>
            </a:r>
            <a:r>
              <a:rPr lang="en-GB" dirty="0">
                <a:solidFill>
                  <a:srgbClr val="FF0000"/>
                </a:solidFill>
              </a:rPr>
              <a:t>. [12] </a:t>
            </a:r>
            <a:r>
              <a:rPr lang="en-GB" dirty="0"/>
              <a:t>suggest that assessing the feasibility and worth of conducting sensitivity analyses within syntheses of qualitative research should be an important focus of synthesis methods work.”</a:t>
            </a:r>
          </a:p>
          <a:p>
            <a:r>
              <a:rPr lang="en-GB" dirty="0"/>
              <a:t>Carroll &amp; Booth (2016)“recent research indicates that sensitivity analysis offers one potentially useful means for advancing this controversial issue”. </a:t>
            </a:r>
          </a:p>
          <a:p>
            <a:endParaRPr lang="en-GB" dirty="0"/>
          </a:p>
          <a:p>
            <a:endParaRPr lang="en-GB" dirty="0"/>
          </a:p>
        </p:txBody>
      </p:sp>
    </p:spTree>
    <p:extLst>
      <p:ext uri="{BB962C8B-B14F-4D97-AF65-F5344CB8AC3E}">
        <p14:creationId xmlns:p14="http://schemas.microsoft.com/office/powerpoint/2010/main" val="41918970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Role of Quality Assessment?</a:t>
            </a:r>
          </a:p>
        </p:txBody>
      </p:sp>
      <p:sp>
        <p:nvSpPr>
          <p:cNvPr id="3" name="Content Placeholder 2"/>
          <p:cNvSpPr>
            <a:spLocks noGrp="1"/>
          </p:cNvSpPr>
          <p:nvPr>
            <p:ph sz="half" idx="1"/>
          </p:nvPr>
        </p:nvSpPr>
        <p:spPr>
          <a:xfrm>
            <a:off x="838200" y="1825624"/>
            <a:ext cx="5181600" cy="4827424"/>
          </a:xfrm>
        </p:spPr>
        <p:txBody>
          <a:bodyPr>
            <a:normAutofit fontScale="92500" lnSpcReduction="10000"/>
          </a:bodyPr>
          <a:lstStyle/>
          <a:p>
            <a:r>
              <a:rPr lang="en-GB" sz="2400" b="1" dirty="0"/>
              <a:t>“a study report that might not reflect the best example of a coherent and fulsome ethnographic report could well surface some insights about the population under study that shed light on an aspect of experience, not previously understood by health care practitioners caring for patients within that population. Thus, the decision to eliminate that study arbitrarily by virtue of its fit with ethnographic research guidelines may obscure a germ of possibility that, if used to interrogate the reports of other studies, could have led to important new angles of consideration (Pawson, 2007)”.</a:t>
            </a:r>
          </a:p>
          <a:p>
            <a:pPr marL="0" indent="0" algn="r">
              <a:buNone/>
            </a:pPr>
            <a:r>
              <a:rPr lang="en-GB" sz="2400" b="1" dirty="0"/>
              <a:t>(Thorne, 2017)</a:t>
            </a:r>
            <a:endParaRPr lang="en-GB" sz="2400" dirty="0"/>
          </a:p>
        </p:txBody>
      </p:sp>
      <p:sp>
        <p:nvSpPr>
          <p:cNvPr id="4" name="Content Placeholder 3"/>
          <p:cNvSpPr>
            <a:spLocks noGrp="1"/>
          </p:cNvSpPr>
          <p:nvPr>
            <p:ph sz="half" idx="2"/>
          </p:nvPr>
        </p:nvSpPr>
        <p:spPr/>
        <p:txBody>
          <a:bodyPr>
            <a:normAutofit fontScale="92500" lnSpcReduction="10000"/>
          </a:bodyPr>
          <a:lstStyle/>
          <a:p>
            <a:r>
              <a:rPr lang="en-GB" dirty="0"/>
              <a:t>Pawson’s idea of the “Nugget” (Pawson, 2007)</a:t>
            </a:r>
          </a:p>
        </p:txBody>
      </p:sp>
      <p:pic>
        <p:nvPicPr>
          <p:cNvPr id="5" name="Picture 4"/>
          <p:cNvPicPr>
            <a:picLocks noChangeAspect="1"/>
          </p:cNvPicPr>
          <p:nvPr/>
        </p:nvPicPr>
        <p:blipFill>
          <a:blip r:embed="rId2"/>
          <a:stretch>
            <a:fillRect/>
          </a:stretch>
        </p:blipFill>
        <p:spPr>
          <a:xfrm>
            <a:off x="6353503" y="3658211"/>
            <a:ext cx="4497771" cy="2518752"/>
          </a:xfrm>
          <a:prstGeom prst="rect">
            <a:avLst/>
          </a:prstGeom>
        </p:spPr>
      </p:pic>
    </p:spTree>
    <p:extLst>
      <p:ext uri="{BB962C8B-B14F-4D97-AF65-F5344CB8AC3E}">
        <p14:creationId xmlns:p14="http://schemas.microsoft.com/office/powerpoint/2010/main" val="40437954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Where Tectonic Plates Collide – 3 Synthesis</a:t>
            </a:r>
          </a:p>
        </p:txBody>
      </p:sp>
      <p:sp>
        <p:nvSpPr>
          <p:cNvPr id="3" name="Content Placeholder 2"/>
          <p:cNvSpPr>
            <a:spLocks noGrp="1"/>
          </p:cNvSpPr>
          <p:nvPr>
            <p:ph idx="1"/>
          </p:nvPr>
        </p:nvSpPr>
        <p:spPr/>
        <p:txBody>
          <a:bodyPr>
            <a:normAutofit fontScale="92500" lnSpcReduction="20000"/>
          </a:bodyPr>
          <a:lstStyle/>
          <a:p>
            <a:r>
              <a:rPr lang="en-GB" sz="3200" dirty="0"/>
              <a:t>Challenge – How do you make iterative processes such as framework synthesis (based on framework analysis) systematic transparent and reproducible?</a:t>
            </a:r>
          </a:p>
          <a:p>
            <a:r>
              <a:rPr lang="en-GB" sz="3200" dirty="0"/>
              <a:t>[One] Answer: Best Fit Framework Synthesis</a:t>
            </a:r>
          </a:p>
          <a:p>
            <a:r>
              <a:rPr lang="en-GB" sz="3200" dirty="0"/>
              <a:t>Why? : Because it engineers a transparent and visible chasm between deductive and inductive stages.</a:t>
            </a:r>
          </a:p>
          <a:p>
            <a:pPr>
              <a:buFont typeface="Wingdings" pitchFamily="2" charset="2"/>
              <a:buChar char="§"/>
              <a:defRPr/>
            </a:pPr>
            <a:r>
              <a:rPr lang="en-GB" sz="3200" dirty="0">
                <a:latin typeface="TUOS Blake" pitchFamily="34" charset="0"/>
              </a:rPr>
              <a:t>“Best-fit” framework synthesis</a:t>
            </a:r>
          </a:p>
          <a:p>
            <a:pPr marL="800100" lvl="1" indent="-342900">
              <a:buFont typeface="+mj-lt"/>
              <a:buAutoNum type="arabicPeriod"/>
              <a:defRPr/>
            </a:pPr>
            <a:r>
              <a:rPr lang="en-GB" sz="2000" dirty="0">
                <a:latin typeface="TUOS Blake" pitchFamily="34" charset="0"/>
              </a:rPr>
              <a:t>Identify relevant pre-existing conceptual models or frameworks</a:t>
            </a:r>
          </a:p>
          <a:p>
            <a:pPr marL="800100" lvl="1" indent="-342900">
              <a:buFont typeface="+mj-lt"/>
              <a:buAutoNum type="arabicPeriod"/>
              <a:defRPr/>
            </a:pPr>
            <a:r>
              <a:rPr lang="en-GB" sz="2000" dirty="0">
                <a:latin typeface="TUOS Blake" pitchFamily="34" charset="0"/>
              </a:rPr>
              <a:t>Identify and extract all relevant qualitative studies satisfying review’s inclusion criteria</a:t>
            </a:r>
          </a:p>
          <a:p>
            <a:pPr marL="800100" lvl="1" indent="-342900">
              <a:buFont typeface="+mj-lt"/>
              <a:buAutoNum type="arabicPeriod"/>
              <a:defRPr/>
            </a:pPr>
            <a:r>
              <a:rPr lang="en-GB" sz="2000" dirty="0">
                <a:latin typeface="TUOS Blake" pitchFamily="34" charset="0"/>
              </a:rPr>
              <a:t>Code data from included studies against framework</a:t>
            </a:r>
          </a:p>
          <a:p>
            <a:pPr marL="800100" lvl="1" indent="-342900">
              <a:buFont typeface="+mj-lt"/>
              <a:buAutoNum type="arabicPeriod"/>
              <a:defRPr/>
            </a:pPr>
            <a:r>
              <a:rPr lang="en-GB" sz="2000" dirty="0">
                <a:latin typeface="TUOS Blake" pitchFamily="34" charset="0"/>
              </a:rPr>
              <a:t>Use secondary thematic analysis/synthesis to generate completely new themes to supplement the framework’s themes</a:t>
            </a:r>
          </a:p>
          <a:p>
            <a:pPr marL="800100" lvl="1" indent="-342900">
              <a:buFont typeface="+mj-lt"/>
              <a:buAutoNum type="arabicPeriod"/>
              <a:defRPr/>
            </a:pPr>
            <a:r>
              <a:rPr lang="en-GB" sz="2000" dirty="0">
                <a:latin typeface="TUOS Blake" pitchFamily="34" charset="0"/>
              </a:rPr>
              <a:t>Create new framework and conceptual model or theory</a:t>
            </a:r>
          </a:p>
          <a:p>
            <a:endParaRPr lang="en-GB" sz="3200" dirty="0"/>
          </a:p>
        </p:txBody>
      </p:sp>
    </p:spTree>
    <p:extLst>
      <p:ext uri="{BB962C8B-B14F-4D97-AF65-F5344CB8AC3E}">
        <p14:creationId xmlns:p14="http://schemas.microsoft.com/office/powerpoint/2010/main" val="28218973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p:cNvPicPr>
            <a:picLocks noChangeAspect="1" noChangeArrowheads="1"/>
          </p:cNvPicPr>
          <p:nvPr/>
        </p:nvPicPr>
        <p:blipFill>
          <a:blip r:embed="rId2">
            <a:extLst>
              <a:ext uri="{28A0092B-C50C-407E-A947-70E740481C1C}">
                <a14:useLocalDpi xmlns:a14="http://schemas.microsoft.com/office/drawing/2010/main" val="0"/>
              </a:ext>
            </a:extLst>
          </a:blip>
          <a:srcRect l="5907" t="29659" r="3249" b="20152"/>
          <a:stretch>
            <a:fillRect/>
          </a:stretch>
        </p:blipFill>
        <p:spPr bwMode="auto">
          <a:xfrm>
            <a:off x="1416050" y="0"/>
            <a:ext cx="9251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000376" y="4221163"/>
            <a:ext cx="5256213" cy="1871662"/>
          </a:xfrm>
          <a:prstGeom prst="rect">
            <a:avLst/>
          </a:prstGeom>
          <a:solidFill>
            <a:schemeClr val="bg1">
              <a:alpha val="0"/>
            </a:schemeClr>
          </a:solidFill>
          <a:ln w="952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 name="Rectangle 4"/>
          <p:cNvSpPr/>
          <p:nvPr/>
        </p:nvSpPr>
        <p:spPr>
          <a:xfrm>
            <a:off x="3216275" y="6088064"/>
            <a:ext cx="5183188" cy="657225"/>
          </a:xfrm>
          <a:prstGeom prst="rect">
            <a:avLst/>
          </a:prstGeom>
          <a:noFill/>
          <a:ln w="952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dirty="0">
                <a:solidFill>
                  <a:srgbClr val="FF0000"/>
                </a:solidFill>
                <a:latin typeface="TUOS Stephenson" pitchFamily="18" charset="0"/>
              </a:rPr>
              <a:t>Framework synthe</a:t>
            </a:r>
            <a:r>
              <a:rPr lang="en-GB" sz="3200" dirty="0">
                <a:solidFill>
                  <a:srgbClr val="FF0000"/>
                </a:solidFill>
              </a:rPr>
              <a:t>sis</a:t>
            </a:r>
          </a:p>
        </p:txBody>
      </p:sp>
      <p:sp>
        <p:nvSpPr>
          <p:cNvPr id="6" name="Rectangle 5"/>
          <p:cNvSpPr/>
          <p:nvPr/>
        </p:nvSpPr>
        <p:spPr>
          <a:xfrm>
            <a:off x="6205539" y="260351"/>
            <a:ext cx="2232025" cy="1871663"/>
          </a:xfrm>
          <a:prstGeom prst="rect">
            <a:avLst/>
          </a:prstGeom>
          <a:solidFill>
            <a:schemeClr val="bg1">
              <a:alpha val="0"/>
            </a:schemeClr>
          </a:solidFill>
          <a:ln w="952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7" name="Rectangle 6"/>
          <p:cNvSpPr/>
          <p:nvPr/>
        </p:nvSpPr>
        <p:spPr>
          <a:xfrm>
            <a:off x="2063751" y="1196975"/>
            <a:ext cx="3960813" cy="655638"/>
          </a:xfrm>
          <a:prstGeom prst="rect">
            <a:avLst/>
          </a:prstGeom>
          <a:noFill/>
          <a:ln w="952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dirty="0">
                <a:solidFill>
                  <a:srgbClr val="FF0000"/>
                </a:solidFill>
                <a:latin typeface="TUOS Stephenson" pitchFamily="18" charset="0"/>
              </a:rPr>
              <a:t>Thematic synthesis</a:t>
            </a:r>
          </a:p>
        </p:txBody>
      </p:sp>
    </p:spTree>
    <p:extLst>
      <p:ext uri="{BB962C8B-B14F-4D97-AF65-F5344CB8AC3E}">
        <p14:creationId xmlns:p14="http://schemas.microsoft.com/office/powerpoint/2010/main" val="9620462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6132"/>
            <a:ext cx="9046779" cy="1325563"/>
          </a:xfrm>
        </p:spPr>
        <p:txBody>
          <a:bodyPr>
            <a:normAutofit fontScale="90000"/>
          </a:bodyPr>
          <a:lstStyle/>
          <a:p>
            <a:r>
              <a:rPr lang="en-GB" b="1" dirty="0"/>
              <a:t>Where Tectonic Plates Collide – 4 - Analysis (Based on Miles and Huberman,1994)</a:t>
            </a:r>
          </a:p>
        </p:txBody>
      </p:sp>
      <p:graphicFrame>
        <p:nvGraphicFramePr>
          <p:cNvPr id="4" name="Content Placeholder 3"/>
          <p:cNvGraphicFramePr>
            <a:graphicFrameLocks noGrp="1"/>
          </p:cNvGraphicFramePr>
          <p:nvPr>
            <p:ph idx="1"/>
            <p:extLst/>
          </p:nvPr>
        </p:nvGraphicFramePr>
        <p:xfrm>
          <a:off x="838200" y="1456077"/>
          <a:ext cx="9932274" cy="5202342"/>
        </p:xfrm>
        <a:graphic>
          <a:graphicData uri="http://schemas.openxmlformats.org/drawingml/2006/table">
            <a:tbl>
              <a:tblPr firstRow="1" firstCol="1" bandRow="1">
                <a:tableStyleId>{5C22544A-7EE6-4342-B048-85BDC9FD1C3A}</a:tableStyleId>
              </a:tblPr>
              <a:tblGrid>
                <a:gridCol w="4294454">
                  <a:extLst>
                    <a:ext uri="{9D8B030D-6E8A-4147-A177-3AD203B41FA5}">
                      <a16:colId xmlns:a16="http://schemas.microsoft.com/office/drawing/2014/main" xmlns="" val="3045995280"/>
                    </a:ext>
                  </a:extLst>
                </a:gridCol>
                <a:gridCol w="5637820">
                  <a:extLst>
                    <a:ext uri="{9D8B030D-6E8A-4147-A177-3AD203B41FA5}">
                      <a16:colId xmlns:a16="http://schemas.microsoft.com/office/drawing/2014/main" xmlns="" val="4137526815"/>
                    </a:ext>
                  </a:extLst>
                </a:gridCol>
              </a:tblGrid>
              <a:tr h="390762">
                <a:tc>
                  <a:txBody>
                    <a:bodyPr/>
                    <a:lstStyle/>
                    <a:p>
                      <a:pPr marL="334010" indent="-6350" algn="l">
                        <a:lnSpc>
                          <a:spcPct val="107000"/>
                        </a:lnSpc>
                        <a:spcAft>
                          <a:spcPts val="0"/>
                        </a:spcAft>
                      </a:pPr>
                      <a:r>
                        <a:rPr lang="en-GB" sz="1400" baseline="0">
                          <a:effectLst/>
                        </a:rPr>
                        <a:t>Elements</a:t>
                      </a:r>
                      <a:endParaRPr lang="en-GB" sz="1400" b="1" baseline="0">
                        <a:solidFill>
                          <a:srgbClr val="181717"/>
                        </a:solidFill>
                        <a:effectLst/>
                        <a:latin typeface="Times New Roman" panose="02020603050405020304" pitchFamily="18" charset="0"/>
                        <a:ea typeface="Times New Roman" panose="02020603050405020304" pitchFamily="18" charset="0"/>
                      </a:endParaRPr>
                    </a:p>
                  </a:txBody>
                  <a:tcPr marL="0" marR="0" marT="29845" marB="0"/>
                </a:tc>
                <a:tc>
                  <a:txBody>
                    <a:bodyPr/>
                    <a:lstStyle/>
                    <a:p>
                      <a:pPr marL="334010" indent="-6350" algn="l">
                        <a:lnSpc>
                          <a:spcPct val="107000"/>
                        </a:lnSpc>
                        <a:spcAft>
                          <a:spcPts val="0"/>
                        </a:spcAft>
                      </a:pPr>
                      <a:r>
                        <a:rPr lang="en-GB" sz="1400" baseline="0" dirty="0">
                          <a:effectLst/>
                        </a:rPr>
                        <a:t>Application within synthesis methods</a:t>
                      </a:r>
                      <a:endParaRPr lang="en-GB" sz="1400" b="1" baseline="0" dirty="0">
                        <a:solidFill>
                          <a:srgbClr val="181717"/>
                        </a:solidFill>
                        <a:effectLst/>
                        <a:latin typeface="Times New Roman" panose="02020603050405020304" pitchFamily="18" charset="0"/>
                        <a:ea typeface="Times New Roman" panose="02020603050405020304" pitchFamily="18" charset="0"/>
                      </a:endParaRPr>
                    </a:p>
                  </a:txBody>
                  <a:tcPr marL="0" marR="0" marT="29845" marB="0"/>
                </a:tc>
                <a:extLst>
                  <a:ext uri="{0D108BD9-81ED-4DB2-BD59-A6C34878D82A}">
                    <a16:rowId xmlns:a16="http://schemas.microsoft.com/office/drawing/2014/main" xmlns="" val="2286904393"/>
                  </a:ext>
                </a:extLst>
              </a:tr>
              <a:tr h="346644">
                <a:tc>
                  <a:txBody>
                    <a:bodyPr/>
                    <a:lstStyle/>
                    <a:p>
                      <a:pPr marL="334010" indent="-6350" algn="l">
                        <a:lnSpc>
                          <a:spcPct val="107000"/>
                        </a:lnSpc>
                        <a:spcAft>
                          <a:spcPts val="0"/>
                        </a:spcAft>
                      </a:pPr>
                      <a:r>
                        <a:rPr lang="en-GB" sz="1800" baseline="0" dirty="0">
                          <a:effectLst/>
                        </a:rPr>
                        <a:t>Noting patterns and themes</a:t>
                      </a:r>
                      <a:endParaRPr lang="en-GB" sz="1800" b="1" baseline="0" dirty="0">
                        <a:solidFill>
                          <a:srgbClr val="181717"/>
                        </a:solidFill>
                        <a:effectLst/>
                        <a:latin typeface="Times New Roman" panose="02020603050405020304" pitchFamily="18" charset="0"/>
                        <a:ea typeface="Times New Roman" panose="02020603050405020304" pitchFamily="18" charset="0"/>
                      </a:endParaRPr>
                    </a:p>
                  </a:txBody>
                  <a:tcPr marL="0" marR="0" marT="29845" marB="0"/>
                </a:tc>
                <a:tc>
                  <a:txBody>
                    <a:bodyPr/>
                    <a:lstStyle/>
                    <a:p>
                      <a:pPr marL="334010" indent="-6350" algn="l">
                        <a:lnSpc>
                          <a:spcPct val="107000"/>
                        </a:lnSpc>
                        <a:spcAft>
                          <a:spcPts val="0"/>
                        </a:spcAft>
                      </a:pPr>
                      <a:r>
                        <a:rPr lang="en-GB" sz="1800" baseline="0">
                          <a:effectLst/>
                        </a:rPr>
                        <a:t>Meta-ethnography, thematic synthesis</a:t>
                      </a:r>
                      <a:endParaRPr lang="en-GB" sz="1800" b="1" baseline="0">
                        <a:solidFill>
                          <a:srgbClr val="181717"/>
                        </a:solidFill>
                        <a:effectLst/>
                        <a:latin typeface="Times New Roman" panose="02020603050405020304" pitchFamily="18" charset="0"/>
                        <a:ea typeface="Times New Roman" panose="02020603050405020304" pitchFamily="18" charset="0"/>
                      </a:endParaRPr>
                    </a:p>
                  </a:txBody>
                  <a:tcPr marL="0" marR="0" marT="29845" marB="0"/>
                </a:tc>
                <a:extLst>
                  <a:ext uri="{0D108BD9-81ED-4DB2-BD59-A6C34878D82A}">
                    <a16:rowId xmlns:a16="http://schemas.microsoft.com/office/drawing/2014/main" xmlns="" val="1507015021"/>
                  </a:ext>
                </a:extLst>
              </a:tr>
              <a:tr h="507886">
                <a:tc>
                  <a:txBody>
                    <a:bodyPr/>
                    <a:lstStyle/>
                    <a:p>
                      <a:pPr marL="334010" marR="180975" indent="-6350" algn="l">
                        <a:lnSpc>
                          <a:spcPct val="107000"/>
                        </a:lnSpc>
                        <a:spcAft>
                          <a:spcPts val="0"/>
                        </a:spcAft>
                      </a:pPr>
                      <a:r>
                        <a:rPr lang="en-GB" sz="1800" baseline="0" dirty="0">
                          <a:effectLst/>
                        </a:rPr>
                        <a:t>Seeing plausibility (ensuring conclusions make good sense)</a:t>
                      </a:r>
                      <a:endParaRPr lang="en-GB" sz="1800" b="1" baseline="0" dirty="0">
                        <a:solidFill>
                          <a:srgbClr val="181717"/>
                        </a:solidFill>
                        <a:effectLst/>
                        <a:latin typeface="Times New Roman" panose="02020603050405020304" pitchFamily="18" charset="0"/>
                        <a:ea typeface="Times New Roman" panose="02020603050405020304" pitchFamily="18" charset="0"/>
                      </a:endParaRPr>
                    </a:p>
                  </a:txBody>
                  <a:tcPr marL="0" marR="0" marT="29845" marB="0"/>
                </a:tc>
                <a:tc>
                  <a:txBody>
                    <a:bodyPr/>
                    <a:lstStyle/>
                    <a:p>
                      <a:pPr marL="334010" indent="-6350" algn="l">
                        <a:lnSpc>
                          <a:spcPct val="107000"/>
                        </a:lnSpc>
                        <a:spcAft>
                          <a:spcPts val="0"/>
                        </a:spcAft>
                      </a:pPr>
                      <a:r>
                        <a:rPr lang="en-GB" sz="1800" baseline="0">
                          <a:effectLst/>
                        </a:rPr>
                        <a:t>Meta-ethnography</a:t>
                      </a:r>
                      <a:endParaRPr lang="en-GB" sz="1800" b="1" baseline="0">
                        <a:solidFill>
                          <a:srgbClr val="181717"/>
                        </a:solidFill>
                        <a:effectLst/>
                        <a:latin typeface="Times New Roman" panose="02020603050405020304" pitchFamily="18" charset="0"/>
                        <a:ea typeface="Times New Roman" panose="02020603050405020304" pitchFamily="18" charset="0"/>
                      </a:endParaRPr>
                    </a:p>
                  </a:txBody>
                  <a:tcPr marL="0" marR="0" marT="29845" marB="0"/>
                </a:tc>
                <a:extLst>
                  <a:ext uri="{0D108BD9-81ED-4DB2-BD59-A6C34878D82A}">
                    <a16:rowId xmlns:a16="http://schemas.microsoft.com/office/drawing/2014/main" xmlns="" val="2923722236"/>
                  </a:ext>
                </a:extLst>
              </a:tr>
              <a:tr h="507886">
                <a:tc>
                  <a:txBody>
                    <a:bodyPr/>
                    <a:lstStyle/>
                    <a:p>
                      <a:pPr marL="334010" indent="-6350" algn="l">
                        <a:lnSpc>
                          <a:spcPct val="107000"/>
                        </a:lnSpc>
                        <a:spcAft>
                          <a:spcPts val="0"/>
                        </a:spcAft>
                      </a:pPr>
                      <a:r>
                        <a:rPr lang="en-GB" sz="1800" baseline="0" dirty="0">
                          <a:effectLst/>
                        </a:rPr>
                        <a:t>Clustering</a:t>
                      </a:r>
                      <a:endParaRPr lang="en-GB" sz="1800" b="1" baseline="0" dirty="0">
                        <a:solidFill>
                          <a:srgbClr val="181717"/>
                        </a:solidFill>
                        <a:effectLst/>
                        <a:latin typeface="Times New Roman" panose="02020603050405020304" pitchFamily="18" charset="0"/>
                        <a:ea typeface="Times New Roman" panose="02020603050405020304" pitchFamily="18" charset="0"/>
                      </a:endParaRPr>
                    </a:p>
                  </a:txBody>
                  <a:tcPr marL="0" marR="0" marT="29845" marB="0"/>
                </a:tc>
                <a:tc>
                  <a:txBody>
                    <a:bodyPr/>
                    <a:lstStyle/>
                    <a:p>
                      <a:pPr marL="334010" indent="-6350" algn="l">
                        <a:lnSpc>
                          <a:spcPct val="107000"/>
                        </a:lnSpc>
                        <a:spcAft>
                          <a:spcPts val="0"/>
                        </a:spcAft>
                      </a:pPr>
                      <a:r>
                        <a:rPr lang="en-GB" sz="1800" baseline="0">
                          <a:effectLst/>
                        </a:rPr>
                        <a:t>Content analysis, framework synthesis, meta-ethnography, thematic synthesis</a:t>
                      </a:r>
                      <a:endParaRPr lang="en-GB" sz="1800" b="1" baseline="0">
                        <a:solidFill>
                          <a:srgbClr val="181717"/>
                        </a:solidFill>
                        <a:effectLst/>
                        <a:latin typeface="Times New Roman" panose="02020603050405020304" pitchFamily="18" charset="0"/>
                        <a:ea typeface="Times New Roman" panose="02020603050405020304" pitchFamily="18" charset="0"/>
                      </a:endParaRPr>
                    </a:p>
                  </a:txBody>
                  <a:tcPr marL="0" marR="0" marT="29845" marB="0"/>
                </a:tc>
                <a:extLst>
                  <a:ext uri="{0D108BD9-81ED-4DB2-BD59-A6C34878D82A}">
                    <a16:rowId xmlns:a16="http://schemas.microsoft.com/office/drawing/2014/main" xmlns="" val="316112030"/>
                  </a:ext>
                </a:extLst>
              </a:tr>
              <a:tr h="285719">
                <a:tc>
                  <a:txBody>
                    <a:bodyPr/>
                    <a:lstStyle/>
                    <a:p>
                      <a:pPr marL="334010" indent="-6350" algn="l">
                        <a:lnSpc>
                          <a:spcPct val="107000"/>
                        </a:lnSpc>
                        <a:spcAft>
                          <a:spcPts val="0"/>
                        </a:spcAft>
                      </a:pPr>
                      <a:r>
                        <a:rPr lang="en-GB" sz="1800" baseline="0" dirty="0">
                          <a:effectLst/>
                        </a:rPr>
                        <a:t>Making metaphors</a:t>
                      </a:r>
                      <a:endParaRPr lang="en-GB" sz="1800" b="1" baseline="0" dirty="0">
                        <a:solidFill>
                          <a:srgbClr val="181717"/>
                        </a:solidFill>
                        <a:effectLst/>
                        <a:latin typeface="Times New Roman" panose="02020603050405020304" pitchFamily="18" charset="0"/>
                        <a:ea typeface="Times New Roman" panose="02020603050405020304" pitchFamily="18" charset="0"/>
                      </a:endParaRPr>
                    </a:p>
                  </a:txBody>
                  <a:tcPr marL="0" marR="0" marT="29845" marB="0"/>
                </a:tc>
                <a:tc>
                  <a:txBody>
                    <a:bodyPr/>
                    <a:lstStyle/>
                    <a:p>
                      <a:pPr marL="334010" indent="-6350" algn="l">
                        <a:lnSpc>
                          <a:spcPct val="107000"/>
                        </a:lnSpc>
                        <a:spcAft>
                          <a:spcPts val="0"/>
                        </a:spcAft>
                      </a:pPr>
                      <a:r>
                        <a:rPr lang="en-GB" sz="1800" baseline="0">
                          <a:effectLst/>
                        </a:rPr>
                        <a:t>Meta-ethnography, meta-narrative review</a:t>
                      </a:r>
                      <a:endParaRPr lang="en-GB" sz="1800" b="1" baseline="0">
                        <a:solidFill>
                          <a:srgbClr val="181717"/>
                        </a:solidFill>
                        <a:effectLst/>
                        <a:latin typeface="Times New Roman" panose="02020603050405020304" pitchFamily="18" charset="0"/>
                        <a:ea typeface="Times New Roman" panose="02020603050405020304" pitchFamily="18" charset="0"/>
                      </a:endParaRPr>
                    </a:p>
                  </a:txBody>
                  <a:tcPr marL="0" marR="0" marT="29845" marB="0"/>
                </a:tc>
                <a:extLst>
                  <a:ext uri="{0D108BD9-81ED-4DB2-BD59-A6C34878D82A}">
                    <a16:rowId xmlns:a16="http://schemas.microsoft.com/office/drawing/2014/main" xmlns="" val="54329510"/>
                  </a:ext>
                </a:extLst>
              </a:tr>
              <a:tr h="285719">
                <a:tc>
                  <a:txBody>
                    <a:bodyPr/>
                    <a:lstStyle/>
                    <a:p>
                      <a:pPr marL="334010" indent="-6350" algn="l">
                        <a:lnSpc>
                          <a:spcPct val="107000"/>
                        </a:lnSpc>
                        <a:spcAft>
                          <a:spcPts val="0"/>
                        </a:spcAft>
                      </a:pPr>
                      <a:r>
                        <a:rPr lang="en-GB" sz="1800" baseline="0" dirty="0">
                          <a:effectLst/>
                        </a:rPr>
                        <a:t>Counting</a:t>
                      </a:r>
                      <a:endParaRPr lang="en-GB" sz="1800" b="1" baseline="0" dirty="0">
                        <a:solidFill>
                          <a:srgbClr val="181717"/>
                        </a:solidFill>
                        <a:effectLst/>
                        <a:latin typeface="Times New Roman" panose="02020603050405020304" pitchFamily="18" charset="0"/>
                        <a:ea typeface="Times New Roman" panose="02020603050405020304" pitchFamily="18" charset="0"/>
                      </a:endParaRPr>
                    </a:p>
                  </a:txBody>
                  <a:tcPr marL="0" marR="0" marT="29845" marB="0"/>
                </a:tc>
                <a:tc>
                  <a:txBody>
                    <a:bodyPr/>
                    <a:lstStyle/>
                    <a:p>
                      <a:pPr marL="334010" indent="-6350" algn="l">
                        <a:lnSpc>
                          <a:spcPct val="107000"/>
                        </a:lnSpc>
                        <a:spcAft>
                          <a:spcPts val="0"/>
                        </a:spcAft>
                      </a:pPr>
                      <a:r>
                        <a:rPr lang="en-GB" sz="1800" baseline="0">
                          <a:effectLst/>
                        </a:rPr>
                        <a:t>Cross-case analysis, meta-analysis, meta-summary</a:t>
                      </a:r>
                      <a:endParaRPr lang="en-GB" sz="1800" b="1" baseline="0">
                        <a:solidFill>
                          <a:srgbClr val="181717"/>
                        </a:solidFill>
                        <a:effectLst/>
                        <a:latin typeface="Times New Roman" panose="02020603050405020304" pitchFamily="18" charset="0"/>
                        <a:ea typeface="Times New Roman" panose="02020603050405020304" pitchFamily="18" charset="0"/>
                      </a:endParaRPr>
                    </a:p>
                  </a:txBody>
                  <a:tcPr marL="0" marR="0" marT="29845" marB="0"/>
                </a:tc>
                <a:extLst>
                  <a:ext uri="{0D108BD9-81ED-4DB2-BD59-A6C34878D82A}">
                    <a16:rowId xmlns:a16="http://schemas.microsoft.com/office/drawing/2014/main" xmlns="" val="3749812034"/>
                  </a:ext>
                </a:extLst>
              </a:tr>
              <a:tr h="285719">
                <a:tc>
                  <a:txBody>
                    <a:bodyPr/>
                    <a:lstStyle/>
                    <a:p>
                      <a:pPr marL="334010" indent="-6350" algn="l">
                        <a:lnSpc>
                          <a:spcPct val="107000"/>
                        </a:lnSpc>
                        <a:spcAft>
                          <a:spcPts val="0"/>
                        </a:spcAft>
                      </a:pPr>
                      <a:r>
                        <a:rPr lang="en-GB" sz="1800" baseline="0" dirty="0">
                          <a:effectLst/>
                        </a:rPr>
                        <a:t>Making contrasts/comparisons</a:t>
                      </a:r>
                      <a:endParaRPr lang="en-GB" sz="1800" b="1" baseline="0" dirty="0">
                        <a:solidFill>
                          <a:srgbClr val="181717"/>
                        </a:solidFill>
                        <a:effectLst/>
                        <a:latin typeface="Times New Roman" panose="02020603050405020304" pitchFamily="18" charset="0"/>
                        <a:ea typeface="Times New Roman" panose="02020603050405020304" pitchFamily="18" charset="0"/>
                      </a:endParaRPr>
                    </a:p>
                  </a:txBody>
                  <a:tcPr marL="0" marR="0" marT="29845" marB="0"/>
                </a:tc>
                <a:tc>
                  <a:txBody>
                    <a:bodyPr/>
                    <a:lstStyle/>
                    <a:p>
                      <a:pPr marL="334010" indent="-6350" algn="l">
                        <a:lnSpc>
                          <a:spcPct val="107000"/>
                        </a:lnSpc>
                        <a:spcAft>
                          <a:spcPts val="0"/>
                        </a:spcAft>
                      </a:pPr>
                      <a:r>
                        <a:rPr lang="en-GB" sz="1800" baseline="0">
                          <a:effectLst/>
                        </a:rPr>
                        <a:t>Meta-ethnography, meta-narrative review</a:t>
                      </a:r>
                      <a:endParaRPr lang="en-GB" sz="1800" b="1" baseline="0">
                        <a:solidFill>
                          <a:srgbClr val="181717"/>
                        </a:solidFill>
                        <a:effectLst/>
                        <a:latin typeface="Times New Roman" panose="02020603050405020304" pitchFamily="18" charset="0"/>
                        <a:ea typeface="Times New Roman" panose="02020603050405020304" pitchFamily="18" charset="0"/>
                      </a:endParaRPr>
                    </a:p>
                  </a:txBody>
                  <a:tcPr marL="0" marR="0" marT="29845" marB="0"/>
                </a:tc>
                <a:extLst>
                  <a:ext uri="{0D108BD9-81ED-4DB2-BD59-A6C34878D82A}">
                    <a16:rowId xmlns:a16="http://schemas.microsoft.com/office/drawing/2014/main" xmlns="" val="3574414768"/>
                  </a:ext>
                </a:extLst>
              </a:tr>
              <a:tr h="285719">
                <a:tc>
                  <a:txBody>
                    <a:bodyPr/>
                    <a:lstStyle/>
                    <a:p>
                      <a:pPr marL="334010" indent="-6350" algn="l">
                        <a:lnSpc>
                          <a:spcPct val="107000"/>
                        </a:lnSpc>
                        <a:spcAft>
                          <a:spcPts val="0"/>
                        </a:spcAft>
                      </a:pPr>
                      <a:r>
                        <a:rPr lang="en-GB" sz="1800" baseline="0" dirty="0">
                          <a:effectLst/>
                        </a:rPr>
                        <a:t>Partitioning variables</a:t>
                      </a:r>
                      <a:endParaRPr lang="en-GB" sz="1800" b="1" baseline="0" dirty="0">
                        <a:solidFill>
                          <a:srgbClr val="181717"/>
                        </a:solidFill>
                        <a:effectLst/>
                        <a:latin typeface="Times New Roman" panose="02020603050405020304" pitchFamily="18" charset="0"/>
                        <a:ea typeface="Times New Roman" panose="02020603050405020304" pitchFamily="18" charset="0"/>
                      </a:endParaRPr>
                    </a:p>
                  </a:txBody>
                  <a:tcPr marL="0" marR="0" marT="29845" marB="0"/>
                </a:tc>
                <a:tc>
                  <a:txBody>
                    <a:bodyPr/>
                    <a:lstStyle/>
                    <a:p>
                      <a:pPr marL="334010" indent="-6350" algn="l">
                        <a:lnSpc>
                          <a:spcPct val="107000"/>
                        </a:lnSpc>
                        <a:spcAft>
                          <a:spcPts val="0"/>
                        </a:spcAft>
                      </a:pPr>
                      <a:r>
                        <a:rPr lang="en-GB" sz="1800" baseline="0">
                          <a:effectLst/>
                        </a:rPr>
                        <a:t>Framework synthesis, meta-ethnography, meta-analysis</a:t>
                      </a:r>
                      <a:endParaRPr lang="en-GB" sz="1800" b="1" baseline="0">
                        <a:solidFill>
                          <a:srgbClr val="181717"/>
                        </a:solidFill>
                        <a:effectLst/>
                        <a:latin typeface="Times New Roman" panose="02020603050405020304" pitchFamily="18" charset="0"/>
                        <a:ea typeface="Times New Roman" panose="02020603050405020304" pitchFamily="18" charset="0"/>
                      </a:endParaRPr>
                    </a:p>
                  </a:txBody>
                  <a:tcPr marL="0" marR="0" marT="29845" marB="0"/>
                </a:tc>
                <a:extLst>
                  <a:ext uri="{0D108BD9-81ED-4DB2-BD59-A6C34878D82A}">
                    <a16:rowId xmlns:a16="http://schemas.microsoft.com/office/drawing/2014/main" xmlns="" val="1373796562"/>
                  </a:ext>
                </a:extLst>
              </a:tr>
              <a:tr h="495805">
                <a:tc>
                  <a:txBody>
                    <a:bodyPr/>
                    <a:lstStyle/>
                    <a:p>
                      <a:pPr marL="334010" marR="252730" indent="-6350" algn="l">
                        <a:lnSpc>
                          <a:spcPct val="107000"/>
                        </a:lnSpc>
                        <a:spcAft>
                          <a:spcPts val="0"/>
                        </a:spcAft>
                      </a:pPr>
                      <a:r>
                        <a:rPr lang="en-GB" sz="1800" baseline="0" dirty="0">
                          <a:effectLst/>
                        </a:rPr>
                        <a:t>Subsuming particulars into the general</a:t>
                      </a:r>
                      <a:endParaRPr lang="en-GB" sz="1800" b="1" baseline="0" dirty="0">
                        <a:solidFill>
                          <a:srgbClr val="181717"/>
                        </a:solidFill>
                        <a:effectLst/>
                        <a:latin typeface="Times New Roman" panose="02020603050405020304" pitchFamily="18" charset="0"/>
                        <a:ea typeface="Times New Roman" panose="02020603050405020304" pitchFamily="18" charset="0"/>
                      </a:endParaRPr>
                    </a:p>
                  </a:txBody>
                  <a:tcPr marL="0" marR="0" marT="29845" marB="0"/>
                </a:tc>
                <a:tc>
                  <a:txBody>
                    <a:bodyPr/>
                    <a:lstStyle/>
                    <a:p>
                      <a:pPr marL="334010" indent="-6350" algn="l">
                        <a:lnSpc>
                          <a:spcPct val="107000"/>
                        </a:lnSpc>
                        <a:spcAft>
                          <a:spcPts val="0"/>
                        </a:spcAft>
                      </a:pPr>
                      <a:r>
                        <a:rPr lang="en-GB" sz="1800" baseline="0" dirty="0">
                          <a:effectLst/>
                        </a:rPr>
                        <a:t>Meta-analysis, meta-ethnography</a:t>
                      </a:r>
                      <a:endParaRPr lang="en-GB" sz="1800" b="1" baseline="0" dirty="0">
                        <a:solidFill>
                          <a:srgbClr val="181717"/>
                        </a:solidFill>
                        <a:effectLst/>
                        <a:latin typeface="Times New Roman" panose="02020603050405020304" pitchFamily="18" charset="0"/>
                        <a:ea typeface="Times New Roman" panose="02020603050405020304" pitchFamily="18" charset="0"/>
                      </a:endParaRPr>
                    </a:p>
                  </a:txBody>
                  <a:tcPr marL="0" marR="0" marT="29845" marB="0"/>
                </a:tc>
                <a:extLst>
                  <a:ext uri="{0D108BD9-81ED-4DB2-BD59-A6C34878D82A}">
                    <a16:rowId xmlns:a16="http://schemas.microsoft.com/office/drawing/2014/main" xmlns="" val="1626078249"/>
                  </a:ext>
                </a:extLst>
              </a:tr>
              <a:tr h="285719">
                <a:tc>
                  <a:txBody>
                    <a:bodyPr/>
                    <a:lstStyle/>
                    <a:p>
                      <a:pPr marL="334010" indent="-6350" algn="l">
                        <a:lnSpc>
                          <a:spcPct val="107000"/>
                        </a:lnSpc>
                        <a:spcAft>
                          <a:spcPts val="0"/>
                        </a:spcAft>
                      </a:pPr>
                      <a:r>
                        <a:rPr lang="en-GB" sz="1800" baseline="0">
                          <a:effectLst/>
                        </a:rPr>
                        <a:t>Noting relations between variables</a:t>
                      </a:r>
                      <a:endParaRPr lang="en-GB" sz="1800" b="1" baseline="0">
                        <a:solidFill>
                          <a:srgbClr val="181717"/>
                        </a:solidFill>
                        <a:effectLst/>
                        <a:latin typeface="Times New Roman" panose="02020603050405020304" pitchFamily="18" charset="0"/>
                        <a:ea typeface="Times New Roman" panose="02020603050405020304" pitchFamily="18" charset="0"/>
                      </a:endParaRPr>
                    </a:p>
                  </a:txBody>
                  <a:tcPr marL="0" marR="0" marT="29845" marB="0"/>
                </a:tc>
                <a:tc>
                  <a:txBody>
                    <a:bodyPr/>
                    <a:lstStyle/>
                    <a:p>
                      <a:pPr marL="334010" indent="-6350" algn="l">
                        <a:lnSpc>
                          <a:spcPct val="107000"/>
                        </a:lnSpc>
                        <a:spcAft>
                          <a:spcPts val="0"/>
                        </a:spcAft>
                      </a:pPr>
                      <a:r>
                        <a:rPr lang="en-GB" sz="1800" baseline="0" dirty="0">
                          <a:effectLst/>
                        </a:rPr>
                        <a:t>Logic models, realist synthesis</a:t>
                      </a:r>
                      <a:endParaRPr lang="en-GB" sz="1800" b="1" baseline="0" dirty="0">
                        <a:solidFill>
                          <a:srgbClr val="181717"/>
                        </a:solidFill>
                        <a:effectLst/>
                        <a:latin typeface="Times New Roman" panose="02020603050405020304" pitchFamily="18" charset="0"/>
                        <a:ea typeface="Times New Roman" panose="02020603050405020304" pitchFamily="18" charset="0"/>
                      </a:endParaRPr>
                    </a:p>
                  </a:txBody>
                  <a:tcPr marL="0" marR="0" marT="29845" marB="0"/>
                </a:tc>
                <a:extLst>
                  <a:ext uri="{0D108BD9-81ED-4DB2-BD59-A6C34878D82A}">
                    <a16:rowId xmlns:a16="http://schemas.microsoft.com/office/drawing/2014/main" xmlns="" val="181455659"/>
                  </a:ext>
                </a:extLst>
              </a:tr>
              <a:tr h="285719">
                <a:tc>
                  <a:txBody>
                    <a:bodyPr/>
                    <a:lstStyle/>
                    <a:p>
                      <a:pPr marL="334010" indent="-6350" algn="l">
                        <a:lnSpc>
                          <a:spcPct val="107000"/>
                        </a:lnSpc>
                        <a:spcAft>
                          <a:spcPts val="0"/>
                        </a:spcAft>
                      </a:pPr>
                      <a:r>
                        <a:rPr lang="en-GB" sz="1800" baseline="0">
                          <a:effectLst/>
                        </a:rPr>
                        <a:t>Finding intervening variables</a:t>
                      </a:r>
                      <a:endParaRPr lang="en-GB" sz="1800" b="1" baseline="0">
                        <a:solidFill>
                          <a:srgbClr val="181717"/>
                        </a:solidFill>
                        <a:effectLst/>
                        <a:latin typeface="Times New Roman" panose="02020603050405020304" pitchFamily="18" charset="0"/>
                        <a:ea typeface="Times New Roman" panose="02020603050405020304" pitchFamily="18" charset="0"/>
                      </a:endParaRPr>
                    </a:p>
                  </a:txBody>
                  <a:tcPr marL="0" marR="0" marT="29845" marB="0"/>
                </a:tc>
                <a:tc>
                  <a:txBody>
                    <a:bodyPr/>
                    <a:lstStyle/>
                    <a:p>
                      <a:pPr marL="334010" indent="-6350" algn="l">
                        <a:lnSpc>
                          <a:spcPct val="107000"/>
                        </a:lnSpc>
                        <a:spcAft>
                          <a:spcPts val="0"/>
                        </a:spcAft>
                      </a:pPr>
                      <a:r>
                        <a:rPr lang="en-GB" sz="1800" baseline="0" dirty="0">
                          <a:effectLst/>
                        </a:rPr>
                        <a:t>Logic models, realist synthesis</a:t>
                      </a:r>
                      <a:endParaRPr lang="en-GB" sz="1800" b="1" baseline="0" dirty="0">
                        <a:solidFill>
                          <a:srgbClr val="181717"/>
                        </a:solidFill>
                        <a:effectLst/>
                        <a:latin typeface="Times New Roman" panose="02020603050405020304" pitchFamily="18" charset="0"/>
                        <a:ea typeface="Times New Roman" panose="02020603050405020304" pitchFamily="18" charset="0"/>
                      </a:endParaRPr>
                    </a:p>
                  </a:txBody>
                  <a:tcPr marL="0" marR="0" marT="29845" marB="0"/>
                </a:tc>
                <a:extLst>
                  <a:ext uri="{0D108BD9-81ED-4DB2-BD59-A6C34878D82A}">
                    <a16:rowId xmlns:a16="http://schemas.microsoft.com/office/drawing/2014/main" xmlns="" val="1064912126"/>
                  </a:ext>
                </a:extLst>
              </a:tr>
              <a:tr h="285719">
                <a:tc>
                  <a:txBody>
                    <a:bodyPr/>
                    <a:lstStyle/>
                    <a:p>
                      <a:pPr marL="334010" indent="-6350" algn="l">
                        <a:lnSpc>
                          <a:spcPct val="107000"/>
                        </a:lnSpc>
                        <a:spcAft>
                          <a:spcPts val="0"/>
                        </a:spcAft>
                      </a:pPr>
                      <a:r>
                        <a:rPr lang="en-GB" sz="1800" baseline="0">
                          <a:effectLst/>
                        </a:rPr>
                        <a:t>Building a logical chain of evidence</a:t>
                      </a:r>
                      <a:endParaRPr lang="en-GB" sz="1800" b="1" baseline="0">
                        <a:solidFill>
                          <a:srgbClr val="181717"/>
                        </a:solidFill>
                        <a:effectLst/>
                        <a:latin typeface="Times New Roman" panose="02020603050405020304" pitchFamily="18" charset="0"/>
                        <a:ea typeface="Times New Roman" panose="02020603050405020304" pitchFamily="18" charset="0"/>
                      </a:endParaRPr>
                    </a:p>
                  </a:txBody>
                  <a:tcPr marL="0" marR="0" marT="29845" marB="0"/>
                </a:tc>
                <a:tc>
                  <a:txBody>
                    <a:bodyPr/>
                    <a:lstStyle/>
                    <a:p>
                      <a:pPr marL="334010" indent="-6350" algn="l">
                        <a:lnSpc>
                          <a:spcPct val="107000"/>
                        </a:lnSpc>
                        <a:spcAft>
                          <a:spcPts val="0"/>
                        </a:spcAft>
                      </a:pPr>
                      <a:r>
                        <a:rPr lang="en-GB" sz="1800" baseline="0" dirty="0">
                          <a:effectLst/>
                        </a:rPr>
                        <a:t>Logic models, realist synthesis</a:t>
                      </a:r>
                      <a:endParaRPr lang="en-GB" sz="1800" b="1" baseline="0" dirty="0">
                        <a:solidFill>
                          <a:srgbClr val="181717"/>
                        </a:solidFill>
                        <a:effectLst/>
                        <a:latin typeface="Times New Roman" panose="02020603050405020304" pitchFamily="18" charset="0"/>
                        <a:ea typeface="Times New Roman" panose="02020603050405020304" pitchFamily="18" charset="0"/>
                      </a:endParaRPr>
                    </a:p>
                  </a:txBody>
                  <a:tcPr marL="0" marR="0" marT="29845" marB="0"/>
                </a:tc>
                <a:extLst>
                  <a:ext uri="{0D108BD9-81ED-4DB2-BD59-A6C34878D82A}">
                    <a16:rowId xmlns:a16="http://schemas.microsoft.com/office/drawing/2014/main" xmlns="" val="1858373889"/>
                  </a:ext>
                </a:extLst>
              </a:tr>
              <a:tr h="539924">
                <a:tc>
                  <a:txBody>
                    <a:bodyPr/>
                    <a:lstStyle/>
                    <a:p>
                      <a:pPr marL="334010" marR="137795" indent="-6350" algn="l">
                        <a:lnSpc>
                          <a:spcPct val="107000"/>
                        </a:lnSpc>
                        <a:spcAft>
                          <a:spcPts val="0"/>
                        </a:spcAft>
                      </a:pPr>
                      <a:r>
                        <a:rPr lang="en-GB" sz="1800" baseline="0">
                          <a:effectLst/>
                        </a:rPr>
                        <a:t>Making conceptual/theoretical coherence</a:t>
                      </a:r>
                      <a:endParaRPr lang="en-GB" sz="1800" b="1" baseline="0">
                        <a:solidFill>
                          <a:srgbClr val="181717"/>
                        </a:solidFill>
                        <a:effectLst/>
                        <a:latin typeface="Times New Roman" panose="02020603050405020304" pitchFamily="18" charset="0"/>
                        <a:ea typeface="Times New Roman" panose="02020603050405020304" pitchFamily="18" charset="0"/>
                      </a:endParaRPr>
                    </a:p>
                  </a:txBody>
                  <a:tcPr marL="0" marR="0" marT="29845" marB="0"/>
                </a:tc>
                <a:tc>
                  <a:txBody>
                    <a:bodyPr/>
                    <a:lstStyle/>
                    <a:p>
                      <a:pPr marL="334010" indent="-6350" algn="l">
                        <a:lnSpc>
                          <a:spcPct val="107000"/>
                        </a:lnSpc>
                        <a:spcAft>
                          <a:spcPts val="0"/>
                        </a:spcAft>
                      </a:pPr>
                      <a:r>
                        <a:rPr lang="en-GB" sz="1800" baseline="0" dirty="0">
                          <a:effectLst/>
                        </a:rPr>
                        <a:t>Concept maps, logic models, meta-ethnography, metanarrative review, realist synthesis</a:t>
                      </a:r>
                      <a:endParaRPr lang="en-GB" sz="1800" b="1" baseline="0" dirty="0">
                        <a:solidFill>
                          <a:srgbClr val="181717"/>
                        </a:solidFill>
                        <a:effectLst/>
                        <a:latin typeface="Times New Roman" panose="02020603050405020304" pitchFamily="18" charset="0"/>
                        <a:ea typeface="Times New Roman" panose="02020603050405020304" pitchFamily="18" charset="0"/>
                      </a:endParaRPr>
                    </a:p>
                  </a:txBody>
                  <a:tcPr marL="0" marR="0" marT="29845" marB="0"/>
                </a:tc>
                <a:extLst>
                  <a:ext uri="{0D108BD9-81ED-4DB2-BD59-A6C34878D82A}">
                    <a16:rowId xmlns:a16="http://schemas.microsoft.com/office/drawing/2014/main" xmlns="" val="2668488268"/>
                  </a:ext>
                </a:extLst>
              </a:tr>
            </a:tbl>
          </a:graphicData>
        </a:graphic>
      </p:graphicFrame>
      <p:sp>
        <p:nvSpPr>
          <p:cNvPr id="5" name="Rectangle 1"/>
          <p:cNvSpPr>
            <a:spLocks noChangeArrowheads="1"/>
          </p:cNvSpPr>
          <p:nvPr/>
        </p:nvSpPr>
        <p:spPr bwMode="auto">
          <a:xfrm>
            <a:off x="-7208349" y="130514"/>
            <a:ext cx="25896205" cy="293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1587"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1" i="0" u="none" strike="noStrike" cap="none" normalizeH="0" baseline="0">
                <a:ln>
                  <a:noFill/>
                </a:ln>
                <a:solidFill>
                  <a:srgbClr val="181717"/>
                </a:solidFill>
                <a:effectLst/>
                <a:latin typeface="Arial" panose="020B0604020202020204" pitchFamily="34" charset="0"/>
                <a:ea typeface="Calibri" panose="020F0502020204030204" pitchFamily="34" charset="0"/>
                <a:cs typeface="Calibri" panose="020F0502020204030204" pitchFamily="34" charset="0"/>
              </a:rPr>
              <a:t>Table 9.2 Elements of data analysis</a:t>
            </a:r>
            <a:endParaRPr kumimoji="0" lang="en-GB" altLang="en-US" sz="1100" b="1" i="0" u="none" strike="noStrike" cap="none" normalizeH="0" baseline="0">
              <a:ln>
                <a:noFill/>
              </a:ln>
              <a:solidFill>
                <a:srgbClr val="737473"/>
              </a:solidFill>
              <a:effectLst/>
              <a:latin typeface="Arial" panose="020B060402020202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700" b="1" i="0" u="none" strike="noStrike" cap="none" normalizeH="0" baseline="0">
                <a:ln>
                  <a:noFill/>
                </a:ln>
                <a:solidFill>
                  <a:srgbClr val="181717"/>
                </a:solidFill>
                <a:effectLst/>
                <a:latin typeface="Arial" panose="020B0604020202020204" pitchFamily="34" charset="0"/>
                <a:ea typeface="Calibri" panose="020F0502020204030204" pitchFamily="34" charset="0"/>
                <a:cs typeface="Calibri" panose="020F0502020204030204" pitchFamily="34" charset="0"/>
              </a:rPr>
              <a:t>(Based on Miles and Huberman,1994)</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18127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GB" b="1" dirty="0"/>
              <a:t>Qualitative Evidence Synthesis (QES) - exciting and growing field of systematic review</a:t>
            </a:r>
            <a:endParaRPr lang="en-GB" dirty="0"/>
          </a:p>
        </p:txBody>
      </p:sp>
      <p:pic>
        <p:nvPicPr>
          <p:cNvPr id="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475" t="8365" r="3019" b="19420"/>
          <a:stretch/>
        </p:blipFill>
        <p:spPr bwMode="auto">
          <a:xfrm>
            <a:off x="838200" y="1325563"/>
            <a:ext cx="10515600" cy="5569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11412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Presentation</a:t>
            </a:r>
          </a:p>
        </p:txBody>
      </p:sp>
      <p:pic>
        <p:nvPicPr>
          <p:cNvPr id="6" name="Content Placeholder 5"/>
          <p:cNvPicPr>
            <a:picLocks noGrp="1" noChangeAspect="1"/>
          </p:cNvPicPr>
          <p:nvPr>
            <p:ph sz="half" idx="1"/>
          </p:nvPr>
        </p:nvPicPr>
        <p:blipFill rotWithShape="1">
          <a:blip r:embed="rId2"/>
          <a:srcRect t="16561" b="4203"/>
          <a:stretch/>
        </p:blipFill>
        <p:spPr>
          <a:xfrm>
            <a:off x="250680" y="1825626"/>
            <a:ext cx="5769120" cy="4351338"/>
          </a:xfrm>
          <a:prstGeom prst="rect">
            <a:avLst/>
          </a:prstGeom>
        </p:spPr>
      </p:pic>
      <p:graphicFrame>
        <p:nvGraphicFramePr>
          <p:cNvPr id="8" name="Content Placeholder 7"/>
          <p:cNvGraphicFramePr>
            <a:graphicFrameLocks noGrp="1"/>
          </p:cNvGraphicFramePr>
          <p:nvPr>
            <p:ph sz="half" idx="2"/>
            <p:extLst>
              <p:ext uri="{D42A27DB-BD31-4B8C-83A1-F6EECF244321}">
                <p14:modId xmlns:p14="http://schemas.microsoft.com/office/powerpoint/2010/main" val="2444524975"/>
              </p:ext>
            </p:extLst>
          </p:nvPr>
        </p:nvGraphicFramePr>
        <p:xfrm>
          <a:off x="6282559" y="2631568"/>
          <a:ext cx="5510048" cy="2719769"/>
        </p:xfrm>
        <a:graphic>
          <a:graphicData uri="http://schemas.openxmlformats.org/drawingml/2006/table">
            <a:tbl>
              <a:tblPr firstRow="1" firstCol="1" bandRow="1">
                <a:tableStyleId>{5C22544A-7EE6-4342-B048-85BDC9FD1C3A}</a:tableStyleId>
              </a:tblPr>
              <a:tblGrid>
                <a:gridCol w="729271">
                  <a:extLst>
                    <a:ext uri="{9D8B030D-6E8A-4147-A177-3AD203B41FA5}">
                      <a16:colId xmlns:a16="http://schemas.microsoft.com/office/drawing/2014/main" xmlns="" val="2255498335"/>
                    </a:ext>
                  </a:extLst>
                </a:gridCol>
                <a:gridCol w="1911193">
                  <a:extLst>
                    <a:ext uri="{9D8B030D-6E8A-4147-A177-3AD203B41FA5}">
                      <a16:colId xmlns:a16="http://schemas.microsoft.com/office/drawing/2014/main" xmlns="" val="1563942783"/>
                    </a:ext>
                  </a:extLst>
                </a:gridCol>
                <a:gridCol w="2869584">
                  <a:extLst>
                    <a:ext uri="{9D8B030D-6E8A-4147-A177-3AD203B41FA5}">
                      <a16:colId xmlns:a16="http://schemas.microsoft.com/office/drawing/2014/main" xmlns="" val="3882262308"/>
                    </a:ext>
                  </a:extLst>
                </a:gridCol>
              </a:tblGrid>
              <a:tr h="289306">
                <a:tc>
                  <a:txBody>
                    <a:bodyPr/>
                    <a:lstStyle/>
                    <a:p>
                      <a:pPr>
                        <a:lnSpc>
                          <a:spcPct val="107000"/>
                        </a:lnSpc>
                        <a:spcAft>
                          <a:spcPts val="0"/>
                        </a:spcAft>
                      </a:pPr>
                      <a:r>
                        <a:rPr lang="en-GB" sz="2400" dirty="0">
                          <a:effectLst/>
                        </a:rPr>
                        <a:t>48</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33793" marR="33793" marT="0" marB="0"/>
                </a:tc>
                <a:tc>
                  <a:txBody>
                    <a:bodyPr/>
                    <a:lstStyle/>
                    <a:p>
                      <a:pPr>
                        <a:lnSpc>
                          <a:spcPct val="107000"/>
                        </a:lnSpc>
                        <a:spcAft>
                          <a:spcPts val="0"/>
                        </a:spcAft>
                      </a:pPr>
                      <a:r>
                        <a:rPr lang="en-GB" sz="2400" dirty="0">
                          <a:effectLst/>
                        </a:rPr>
                        <a:t>Discussion - reflexivity</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33793" marR="33793" marT="0" marB="0"/>
                </a:tc>
                <a:tc>
                  <a:txBody>
                    <a:bodyPr/>
                    <a:lstStyle/>
                    <a:p>
                      <a:pPr marL="342900" lvl="0" indent="-342900">
                        <a:lnSpc>
                          <a:spcPct val="107000"/>
                        </a:lnSpc>
                        <a:spcAft>
                          <a:spcPts val="0"/>
                        </a:spcAft>
                        <a:buFont typeface="Arial" panose="020B0604020202020204" pitchFamily="34" charset="0"/>
                        <a:buChar char="-"/>
                      </a:pPr>
                      <a:r>
                        <a:rPr lang="en-GB" sz="2400" dirty="0">
                          <a:effectLst/>
                        </a:rPr>
                        <a:t>State reviewer(s)’ background or perspectives that may have influenced the interpretive process </a:t>
                      </a: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3793" marR="33793" marT="0" marB="0"/>
                </a:tc>
                <a:extLst>
                  <a:ext uri="{0D108BD9-81ED-4DB2-BD59-A6C34878D82A}">
                    <a16:rowId xmlns:a16="http://schemas.microsoft.com/office/drawing/2014/main" xmlns="" val="3617805644"/>
                  </a:ext>
                </a:extLst>
              </a:tr>
            </a:tbl>
          </a:graphicData>
        </a:graphic>
      </p:graphicFrame>
      <p:sp>
        <p:nvSpPr>
          <p:cNvPr id="7" name="TextBox 6"/>
          <p:cNvSpPr txBox="1"/>
          <p:nvPr/>
        </p:nvSpPr>
        <p:spPr>
          <a:xfrm>
            <a:off x="250679" y="5644054"/>
            <a:ext cx="4510507" cy="461665"/>
          </a:xfrm>
          <a:prstGeom prst="rect">
            <a:avLst/>
          </a:prstGeom>
          <a:noFill/>
        </p:spPr>
        <p:txBody>
          <a:bodyPr wrap="square" rtlCol="0">
            <a:spAutoFit/>
          </a:bodyPr>
          <a:lstStyle/>
          <a:p>
            <a:r>
              <a:rPr lang="en-GB" sz="2400" b="1" dirty="0">
                <a:solidFill>
                  <a:srgbClr val="FF0000"/>
                </a:solidFill>
              </a:rPr>
              <a:t>PRISMA for Qualitative Synthesis?</a:t>
            </a:r>
          </a:p>
        </p:txBody>
      </p:sp>
      <p:sp>
        <p:nvSpPr>
          <p:cNvPr id="9" name="Rectangle 8"/>
          <p:cNvSpPr/>
          <p:nvPr/>
        </p:nvSpPr>
        <p:spPr>
          <a:xfrm>
            <a:off x="7992264" y="3408769"/>
            <a:ext cx="2090637" cy="923330"/>
          </a:xfrm>
          <a:prstGeom prst="rect">
            <a:avLst/>
          </a:prstGeom>
          <a:noFill/>
        </p:spPr>
        <p:txBody>
          <a:bodyPr wrap="none" lIns="91440" tIns="45720" rIns="91440" bIns="45720">
            <a:spAutoFit/>
          </a:bodyPr>
          <a:lstStyle/>
          <a:p>
            <a:pPr algn="ctr"/>
            <a:r>
              <a:rPr lang="en-GB" sz="5400" b="1" cap="none" spc="0" dirty="0">
                <a:ln w="22225">
                  <a:solidFill>
                    <a:schemeClr val="accent2"/>
                  </a:solidFill>
                  <a:prstDash val="solid"/>
                </a:ln>
                <a:solidFill>
                  <a:schemeClr val="accent2">
                    <a:lumMod val="40000"/>
                    <a:lumOff val="60000"/>
                  </a:schemeClr>
                </a:solidFill>
                <a:effectLst/>
              </a:rPr>
              <a:t>DRAFT</a:t>
            </a:r>
          </a:p>
        </p:txBody>
      </p:sp>
      <p:sp>
        <p:nvSpPr>
          <p:cNvPr id="10" name="TextBox 9"/>
          <p:cNvSpPr txBox="1"/>
          <p:nvPr/>
        </p:nvSpPr>
        <p:spPr>
          <a:xfrm>
            <a:off x="6416566" y="1308538"/>
            <a:ext cx="5376041" cy="1077218"/>
          </a:xfrm>
          <a:prstGeom prst="rect">
            <a:avLst/>
          </a:prstGeom>
          <a:noFill/>
        </p:spPr>
        <p:txBody>
          <a:bodyPr wrap="square" rtlCol="0">
            <a:spAutoFit/>
          </a:bodyPr>
          <a:lstStyle/>
          <a:p>
            <a:r>
              <a:rPr lang="en-GB" sz="3200" b="1" dirty="0" err="1"/>
              <a:t>eMERGe</a:t>
            </a:r>
            <a:r>
              <a:rPr lang="en-GB" sz="3200" b="1" dirty="0"/>
              <a:t> – Meta-ethnography Reporting Guidelines</a:t>
            </a:r>
            <a:endParaRPr lang="en-GB" sz="3200" dirty="0"/>
          </a:p>
        </p:txBody>
      </p:sp>
      <p:sp>
        <p:nvSpPr>
          <p:cNvPr id="11" name="TextBox 10"/>
          <p:cNvSpPr txBox="1"/>
          <p:nvPr/>
        </p:nvSpPr>
        <p:spPr>
          <a:xfrm>
            <a:off x="3135240" y="1847147"/>
            <a:ext cx="2884560" cy="584775"/>
          </a:xfrm>
          <a:prstGeom prst="rect">
            <a:avLst/>
          </a:prstGeom>
          <a:noFill/>
        </p:spPr>
        <p:txBody>
          <a:bodyPr wrap="square" rtlCol="0">
            <a:spAutoFit/>
          </a:bodyPr>
          <a:lstStyle/>
          <a:p>
            <a:pPr algn="ctr"/>
            <a:r>
              <a:rPr lang="en-GB" sz="3200" b="1" dirty="0"/>
              <a:t>ENTREQ</a:t>
            </a:r>
          </a:p>
        </p:txBody>
      </p:sp>
    </p:spTree>
    <p:extLst>
      <p:ext uri="{BB962C8B-B14F-4D97-AF65-F5344CB8AC3E}">
        <p14:creationId xmlns:p14="http://schemas.microsoft.com/office/powerpoint/2010/main" val="37355116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In Summary</a:t>
            </a:r>
          </a:p>
        </p:txBody>
      </p:sp>
      <p:sp>
        <p:nvSpPr>
          <p:cNvPr id="3" name="Content Placeholder 2"/>
          <p:cNvSpPr>
            <a:spLocks noGrp="1"/>
          </p:cNvSpPr>
          <p:nvPr>
            <p:ph idx="1"/>
          </p:nvPr>
        </p:nvSpPr>
        <p:spPr/>
        <p:txBody>
          <a:bodyPr>
            <a:normAutofit lnSpcReduction="10000"/>
          </a:bodyPr>
          <a:lstStyle/>
          <a:p>
            <a:r>
              <a:rPr lang="en-GB" b="1" dirty="0"/>
              <a:t>S</a:t>
            </a:r>
            <a:r>
              <a:rPr lang="en-GB" dirty="0"/>
              <a:t>earch – Starts from notions of similarity but is revealed as suited to primary qualitative sampling approaches</a:t>
            </a:r>
          </a:p>
          <a:p>
            <a:r>
              <a:rPr lang="en-GB" b="1" dirty="0" err="1"/>
              <a:t>A</a:t>
            </a:r>
            <a:r>
              <a:rPr lang="en-GB" dirty="0" err="1"/>
              <a:t>ppraisa</a:t>
            </a:r>
            <a:r>
              <a:rPr lang="en-GB" b="1" dirty="0" err="1"/>
              <a:t>L</a:t>
            </a:r>
            <a:r>
              <a:rPr lang="en-GB" dirty="0"/>
              <a:t> – Starts from fundamentally different intent but benefits from technique of sensitivity analysis (from quant SRs)</a:t>
            </a:r>
          </a:p>
          <a:p>
            <a:r>
              <a:rPr lang="en-GB" b="1" dirty="0"/>
              <a:t>S</a:t>
            </a:r>
            <a:r>
              <a:rPr lang="en-GB" dirty="0"/>
              <a:t>ynthesis – Employs previous primary qualitative approach but adapts this to make it systematic, explicit and reproducible (from quant SRs)</a:t>
            </a:r>
          </a:p>
          <a:p>
            <a:r>
              <a:rPr lang="en-GB" b="1" dirty="0"/>
              <a:t>A</a:t>
            </a:r>
            <a:r>
              <a:rPr lang="en-GB" dirty="0"/>
              <a:t>nalysis – Currently under-used tool-kit from primary qualitative research (present in some qualitative evidence synthesis methodologies)</a:t>
            </a:r>
          </a:p>
          <a:p>
            <a:r>
              <a:rPr lang="en-GB" dirty="0"/>
              <a:t>Presentation – Slavishly imitates PRISMA standards </a:t>
            </a:r>
          </a:p>
        </p:txBody>
      </p:sp>
    </p:spTree>
    <p:extLst>
      <p:ext uri="{BB962C8B-B14F-4D97-AF65-F5344CB8AC3E}">
        <p14:creationId xmlns:p14="http://schemas.microsoft.com/office/powerpoint/2010/main" val="4420862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“Unsound” QES applications are no justification for not performing QES at all!</a:t>
            </a:r>
          </a:p>
        </p:txBody>
      </p:sp>
      <p:sp>
        <p:nvSpPr>
          <p:cNvPr id="3" name="Content Placeholder 2"/>
          <p:cNvSpPr>
            <a:spLocks noGrp="1"/>
          </p:cNvSpPr>
          <p:nvPr>
            <p:ph idx="1"/>
          </p:nvPr>
        </p:nvSpPr>
        <p:spPr>
          <a:xfrm>
            <a:off x="457199" y="1825625"/>
            <a:ext cx="11146221" cy="4858954"/>
          </a:xfrm>
        </p:spPr>
        <p:txBody>
          <a:bodyPr>
            <a:normAutofit fontScale="92500"/>
          </a:bodyPr>
          <a:lstStyle/>
          <a:p>
            <a:r>
              <a:rPr lang="en-GB" dirty="0"/>
              <a:t>“</a:t>
            </a:r>
            <a:r>
              <a:rPr lang="en-GB" b="1" dirty="0"/>
              <a:t>the current proliferation of superficial technical reports as a legitimate </a:t>
            </a:r>
            <a:r>
              <a:rPr lang="en-GB" b="1" dirty="0" err="1"/>
              <a:t>metasynthesis</a:t>
            </a:r>
            <a:r>
              <a:rPr lang="en-GB" b="1" dirty="0"/>
              <a:t> product seems to have been </a:t>
            </a:r>
            <a:r>
              <a:rPr lang="en-GB" b="1" dirty="0" err="1"/>
              <a:t>fueled</a:t>
            </a:r>
            <a:r>
              <a:rPr lang="en-GB" b="1" dirty="0"/>
              <a:t> by a set of uncritically held assumptions: that scholarly integrity within </a:t>
            </a:r>
            <a:r>
              <a:rPr lang="en-GB" b="1" dirty="0" err="1"/>
              <a:t>metasynthesis</a:t>
            </a:r>
            <a:r>
              <a:rPr lang="en-GB" b="1" dirty="0"/>
              <a:t> is primarily a product of </a:t>
            </a:r>
            <a:r>
              <a:rPr lang="en-GB" b="1" dirty="0">
                <a:solidFill>
                  <a:srgbClr val="FF0000"/>
                </a:solidFill>
              </a:rPr>
              <a:t>adherence to a formulaic approach </a:t>
            </a:r>
            <a:r>
              <a:rPr lang="en-GB" b="1" dirty="0"/>
              <a:t>to data management, that it is appropriate to base judgments about the quality of past scholarly contributions on new sensibilities associated with standardized reporting, and that the identification of commonalities and patterns across a set of published studies constitutes a reasonable approximation of their collective contribution”.</a:t>
            </a:r>
            <a:r>
              <a:rPr lang="en-GB" dirty="0"/>
              <a:t> </a:t>
            </a:r>
          </a:p>
          <a:p>
            <a:r>
              <a:rPr lang="en-GB" b="1" dirty="0"/>
              <a:t>“Taken together, these assumptions have played a role in creating </a:t>
            </a:r>
            <a:r>
              <a:rPr lang="en-GB" b="1" dirty="0">
                <a:solidFill>
                  <a:srgbClr val="FF0000"/>
                </a:solidFill>
              </a:rPr>
              <a:t>a hollow and rather useless form of scholarship that does not substantially add value to the field</a:t>
            </a:r>
            <a:r>
              <a:rPr lang="en-GB" b="1" dirty="0"/>
              <a:t>, and instead, conveys the message that what has been superficially summarized is perhaps all that was there.” (Thorne, 2017)</a:t>
            </a:r>
          </a:p>
          <a:p>
            <a:endParaRPr lang="en-GB" dirty="0"/>
          </a:p>
        </p:txBody>
      </p:sp>
    </p:spTree>
    <p:extLst>
      <p:ext uri="{BB962C8B-B14F-4D97-AF65-F5344CB8AC3E}">
        <p14:creationId xmlns:p14="http://schemas.microsoft.com/office/powerpoint/2010/main" val="7136930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FF0000"/>
                </a:solidFill>
              </a:rPr>
              <a:t>Adherence to a formulaic approach</a:t>
            </a:r>
            <a:endParaRPr lang="en-GB" dirty="0"/>
          </a:p>
        </p:txBody>
      </p:sp>
      <p:pic>
        <p:nvPicPr>
          <p:cNvPr id="6146" name="Picture 2" descr="http://images.slideplayer.com/35/10451347/slides/slide_2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50427" y="1289598"/>
            <a:ext cx="8765628" cy="5080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80265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Stuffing the Goose that lays the Golden Eggs!</a:t>
            </a:r>
          </a:p>
        </p:txBody>
      </p:sp>
      <p:sp>
        <p:nvSpPr>
          <p:cNvPr id="4" name="Content Placeholder 3"/>
          <p:cNvSpPr>
            <a:spLocks noGrp="1"/>
          </p:cNvSpPr>
          <p:nvPr>
            <p:ph sz="half" idx="1"/>
          </p:nvPr>
        </p:nvSpPr>
        <p:spPr>
          <a:xfrm>
            <a:off x="488731" y="1825625"/>
            <a:ext cx="5531069" cy="4732830"/>
          </a:xfrm>
        </p:spPr>
        <p:txBody>
          <a:bodyPr>
            <a:normAutofit fontScale="85000" lnSpcReduction="10000"/>
          </a:bodyPr>
          <a:lstStyle/>
          <a:p>
            <a:r>
              <a:rPr lang="en-GB" dirty="0"/>
              <a:t>“It seems that the problem has been further complicated by </a:t>
            </a:r>
            <a:r>
              <a:rPr lang="en-GB" b="1" dirty="0">
                <a:solidFill>
                  <a:srgbClr val="FF0000"/>
                </a:solidFill>
              </a:rPr>
              <a:t>the bells and whistles of formulaic search and selection techniques</a:t>
            </a:r>
            <a:r>
              <a:rPr lang="en-GB" dirty="0"/>
              <a:t>, such that this new species of work has taken hold. It is regrettable that the idea that spawned qualitative </a:t>
            </a:r>
            <a:r>
              <a:rPr lang="en-GB" dirty="0" err="1"/>
              <a:t>metasynthesis</a:t>
            </a:r>
            <a:r>
              <a:rPr lang="en-GB" dirty="0"/>
              <a:t> seems to be getting lost in the translation”. </a:t>
            </a:r>
          </a:p>
          <a:p>
            <a:r>
              <a:rPr lang="en-GB" dirty="0"/>
              <a:t>“In putting these arguments to ink, I would hope to further the kinds of conversations that may help us return to the promise that qualitative </a:t>
            </a:r>
            <a:r>
              <a:rPr lang="en-GB" dirty="0" err="1"/>
              <a:t>metasynthesis</a:t>
            </a:r>
            <a:r>
              <a:rPr lang="en-GB" dirty="0"/>
              <a:t> offered as a scholarly approach with the potential to advance a field of study”. (Thorne, 2017)</a:t>
            </a:r>
          </a:p>
          <a:p>
            <a:endParaRPr lang="en-GB" dirty="0"/>
          </a:p>
        </p:txBody>
      </p:sp>
      <p:pic>
        <p:nvPicPr>
          <p:cNvPr id="7" name="Content Placeholder 6"/>
          <p:cNvPicPr>
            <a:picLocks noGrp="1" noChangeAspect="1"/>
          </p:cNvPicPr>
          <p:nvPr>
            <p:ph sz="half" idx="2"/>
          </p:nvPr>
        </p:nvPicPr>
        <p:blipFill>
          <a:blip r:embed="rId2"/>
          <a:stretch>
            <a:fillRect/>
          </a:stretch>
        </p:blipFill>
        <p:spPr>
          <a:xfrm>
            <a:off x="6264489" y="2159876"/>
            <a:ext cx="5076496" cy="3626069"/>
          </a:xfrm>
          <a:prstGeom prst="rect">
            <a:avLst/>
          </a:prstGeom>
        </p:spPr>
      </p:pic>
    </p:spTree>
    <p:extLst>
      <p:ext uri="{BB962C8B-B14F-4D97-AF65-F5344CB8AC3E}">
        <p14:creationId xmlns:p14="http://schemas.microsoft.com/office/powerpoint/2010/main" val="18800692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3366FF"/>
                </a:solidFill>
              </a:rPr>
              <a:t>Cp. Criticisms of Meta-analysis</a:t>
            </a:r>
          </a:p>
        </p:txBody>
      </p:sp>
      <p:sp>
        <p:nvSpPr>
          <p:cNvPr id="3" name="Content Placeholder 2"/>
          <p:cNvSpPr>
            <a:spLocks noGrp="1"/>
          </p:cNvSpPr>
          <p:nvPr>
            <p:ph sz="half" idx="1"/>
          </p:nvPr>
        </p:nvSpPr>
        <p:spPr/>
        <p:txBody>
          <a:bodyPr/>
          <a:lstStyle/>
          <a:p>
            <a:r>
              <a:rPr lang="en-GB" altLang="en-US" dirty="0"/>
              <a:t>"This mixing of diverse studies can make for a strange fruit salad: mixing apples and oranges may seem reasonable enough but when sprouts, turnips or even an old sock are added, it can cast doubt on the meaning of any aggregate estimates". – </a:t>
            </a:r>
            <a:r>
              <a:rPr lang="en-GB" altLang="en-US" i="1" dirty="0"/>
              <a:t>What is meta-analysis? What If series 1</a:t>
            </a:r>
            <a:r>
              <a:rPr lang="en-GB" altLang="en-US" i="1" baseline="30000" dirty="0"/>
              <a:t>st</a:t>
            </a:r>
            <a:r>
              <a:rPr lang="en-GB" altLang="en-US" i="1" dirty="0"/>
              <a:t> Edition</a:t>
            </a:r>
            <a:r>
              <a:rPr lang="en-GB" altLang="en-US" dirty="0"/>
              <a:t>.</a:t>
            </a:r>
            <a:endParaRPr lang="en-GB" dirty="0"/>
          </a:p>
        </p:txBody>
      </p:sp>
      <p:sp>
        <p:nvSpPr>
          <p:cNvPr id="4" name="Content Placeholder 3"/>
          <p:cNvSpPr>
            <a:spLocks noGrp="1"/>
          </p:cNvSpPr>
          <p:nvPr>
            <p:ph sz="half" idx="2"/>
          </p:nvPr>
        </p:nvSpPr>
        <p:spPr/>
        <p:txBody>
          <a:bodyPr/>
          <a:lstStyle/>
          <a:p>
            <a:pPr>
              <a:spcBef>
                <a:spcPct val="5000"/>
              </a:spcBef>
              <a:buFontTx/>
              <a:buNone/>
            </a:pPr>
            <a:r>
              <a:rPr lang="en-GB" altLang="en-US" b="1" dirty="0">
                <a:solidFill>
                  <a:srgbClr val="064CFC"/>
                </a:solidFill>
                <a:latin typeface="TUOS Stephenson" panose="02070503080000020004" pitchFamily="18" charset="0"/>
              </a:rPr>
              <a:t>“An exercise in mega-silliness” </a:t>
            </a:r>
          </a:p>
          <a:p>
            <a:pPr>
              <a:spcBef>
                <a:spcPct val="5000"/>
              </a:spcBef>
              <a:buFontTx/>
              <a:buNone/>
            </a:pPr>
            <a:r>
              <a:rPr lang="en-GB" altLang="en-US" b="1" dirty="0">
                <a:solidFill>
                  <a:srgbClr val="064CFC"/>
                </a:solidFill>
                <a:latin typeface="TUOS Stephenson" panose="02070503080000020004" pitchFamily="18" charset="0"/>
              </a:rPr>
              <a:t>"an abuse of research integration”</a:t>
            </a:r>
          </a:p>
          <a:p>
            <a:pPr>
              <a:spcBef>
                <a:spcPct val="5000"/>
              </a:spcBef>
              <a:buFontTx/>
              <a:buNone/>
            </a:pPr>
            <a:r>
              <a:rPr lang="en-GB" altLang="en-US" b="1" dirty="0">
                <a:solidFill>
                  <a:srgbClr val="064CFC"/>
                </a:solidFill>
                <a:latin typeface="TUOS Stephenson" panose="02070503080000020004" pitchFamily="18" charset="0"/>
              </a:rPr>
              <a:t>"an obstetrical </a:t>
            </a:r>
            <a:r>
              <a:rPr lang="en-GB" altLang="en-US" b="1" dirty="0" err="1">
                <a:solidFill>
                  <a:srgbClr val="064CFC"/>
                </a:solidFill>
                <a:latin typeface="TUOS Stephenson" panose="02070503080000020004" pitchFamily="18" charset="0"/>
              </a:rPr>
              <a:t>Baader-Meinhof</a:t>
            </a:r>
            <a:r>
              <a:rPr lang="en-GB" altLang="en-US" b="1" dirty="0">
                <a:solidFill>
                  <a:srgbClr val="064CFC"/>
                </a:solidFill>
                <a:latin typeface="TUOS Stephenson" panose="02070503080000020004" pitchFamily="18" charset="0"/>
              </a:rPr>
              <a:t> gang.” </a:t>
            </a:r>
          </a:p>
          <a:p>
            <a:pPr>
              <a:spcBef>
                <a:spcPct val="5000"/>
              </a:spcBef>
              <a:buFontTx/>
              <a:buNone/>
            </a:pPr>
            <a:r>
              <a:rPr lang="en-GB" altLang="en-US" b="1" dirty="0">
                <a:solidFill>
                  <a:srgbClr val="064CFC"/>
                </a:solidFill>
                <a:latin typeface="TUOS Stephenson" panose="02070503080000020004" pitchFamily="18" charset="0"/>
              </a:rPr>
              <a:t>"a tool has become a weapon.”</a:t>
            </a:r>
          </a:p>
          <a:p>
            <a:endParaRPr lang="en-GB" dirty="0"/>
          </a:p>
        </p:txBody>
      </p:sp>
    </p:spTree>
    <p:extLst>
      <p:ext uri="{BB962C8B-B14F-4D97-AF65-F5344CB8AC3E}">
        <p14:creationId xmlns:p14="http://schemas.microsoft.com/office/powerpoint/2010/main" val="26734513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Burgeoning Research Agenda!</a:t>
            </a:r>
          </a:p>
        </p:txBody>
      </p:sp>
      <p:sp>
        <p:nvSpPr>
          <p:cNvPr id="3" name="Content Placeholder 2"/>
          <p:cNvSpPr>
            <a:spLocks noGrp="1"/>
          </p:cNvSpPr>
          <p:nvPr>
            <p:ph idx="1"/>
          </p:nvPr>
        </p:nvSpPr>
        <p:spPr/>
        <p:txBody>
          <a:bodyPr>
            <a:normAutofit lnSpcReduction="10000"/>
          </a:bodyPr>
          <a:lstStyle/>
          <a:p>
            <a:r>
              <a:rPr lang="en-GB" sz="3600" dirty="0" err="1"/>
              <a:t>Lorenc</a:t>
            </a:r>
            <a:r>
              <a:rPr lang="en-GB" sz="3600" dirty="0"/>
              <a:t> et al, 2012: “such reviews are, to some extent, methodologically </a:t>
            </a:r>
            <a:r>
              <a:rPr lang="en-GB" sz="3600" i="1" dirty="0"/>
              <a:t>sui generis </a:t>
            </a:r>
            <a:r>
              <a:rPr lang="en-GB" sz="3600" dirty="0"/>
              <a:t>and cannot be governed </a:t>
            </a:r>
            <a:r>
              <a:rPr lang="en-GB" sz="3600" i="1" dirty="0"/>
              <a:t>solely</a:t>
            </a:r>
            <a:r>
              <a:rPr lang="en-GB" sz="3600" dirty="0"/>
              <a:t> [Italics added] by concepts imported either from SRs of quantitative evidence (e.g. comprehensiveness) or from primary qualitative research (e.g. saturation)” - the Author (i.e. me!) looks forward to operating within a methodological state of flux that offers stimulus for years to come”.  (Booth, 2013)</a:t>
            </a:r>
          </a:p>
        </p:txBody>
      </p:sp>
      <p:sp>
        <p:nvSpPr>
          <p:cNvPr id="4" name="Speech Bubble: Rectangle 3"/>
          <p:cNvSpPr/>
          <p:nvPr/>
        </p:nvSpPr>
        <p:spPr>
          <a:xfrm>
            <a:off x="8833945" y="0"/>
            <a:ext cx="3358055" cy="1825625"/>
          </a:xfrm>
          <a:prstGeom prst="wedgeRectCallout">
            <a:avLst>
              <a:gd name="adj1" fmla="val -142899"/>
              <a:gd name="adj2" fmla="val 834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8954814" y="110359"/>
            <a:ext cx="3121572" cy="1631216"/>
          </a:xfrm>
          <a:prstGeom prst="rect">
            <a:avLst/>
          </a:prstGeom>
          <a:noFill/>
        </p:spPr>
        <p:txBody>
          <a:bodyPr wrap="square" rtlCol="0">
            <a:spAutoFit/>
          </a:bodyPr>
          <a:lstStyle/>
          <a:p>
            <a:r>
              <a:rPr lang="en-GB" sz="2000" b="1" dirty="0">
                <a:solidFill>
                  <a:srgbClr val="FF0000"/>
                </a:solidFill>
              </a:rPr>
              <a:t>QES should be considered of their own species but can benefit from both traditions, if selected judiciously</a:t>
            </a:r>
          </a:p>
        </p:txBody>
      </p:sp>
    </p:spTree>
    <p:extLst>
      <p:ext uri="{BB962C8B-B14F-4D97-AF65-F5344CB8AC3E}">
        <p14:creationId xmlns:p14="http://schemas.microsoft.com/office/powerpoint/2010/main" val="2254498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QES methods can expand the systematic review toolbox!</a:t>
            </a:r>
          </a:p>
        </p:txBody>
      </p:sp>
      <p:sp>
        <p:nvSpPr>
          <p:cNvPr id="4" name="Content Placeholder 3"/>
          <p:cNvSpPr>
            <a:spLocks noGrp="1"/>
          </p:cNvSpPr>
          <p:nvPr>
            <p:ph sz="half" idx="1"/>
          </p:nvPr>
        </p:nvSpPr>
        <p:spPr/>
        <p:txBody>
          <a:bodyPr>
            <a:normAutofit lnSpcReduction="10000"/>
          </a:bodyPr>
          <a:lstStyle/>
          <a:p>
            <a:r>
              <a:rPr lang="en-GB" sz="3600" dirty="0"/>
              <a:t>Use of Sampling – Alternatives to exhaustive searching</a:t>
            </a:r>
          </a:p>
          <a:p>
            <a:r>
              <a:rPr lang="en-GB" sz="3600" dirty="0"/>
              <a:t>Role of Iterative Searches</a:t>
            </a:r>
          </a:p>
          <a:p>
            <a:r>
              <a:rPr lang="en-GB" sz="3600" dirty="0"/>
              <a:t>Role of complementary search methods</a:t>
            </a:r>
          </a:p>
          <a:p>
            <a:r>
              <a:rPr lang="en-GB" sz="3600" dirty="0"/>
              <a:t>Appropriate role of Quality Assessment</a:t>
            </a:r>
          </a:p>
        </p:txBody>
      </p:sp>
      <p:sp>
        <p:nvSpPr>
          <p:cNvPr id="5" name="Content Placeholder 4"/>
          <p:cNvSpPr>
            <a:spLocks noGrp="1"/>
          </p:cNvSpPr>
          <p:nvPr>
            <p:ph sz="half" idx="2"/>
          </p:nvPr>
        </p:nvSpPr>
        <p:spPr/>
        <p:txBody>
          <a:bodyPr>
            <a:normAutofit lnSpcReduction="10000"/>
          </a:bodyPr>
          <a:lstStyle/>
          <a:p>
            <a:r>
              <a:rPr lang="en-GB" sz="3600" dirty="0"/>
              <a:t>Qualitative Sensitivity Analysis</a:t>
            </a:r>
          </a:p>
          <a:p>
            <a:r>
              <a:rPr lang="en-GB" sz="3600" dirty="0"/>
              <a:t>Use of Theory</a:t>
            </a:r>
          </a:p>
          <a:p>
            <a:r>
              <a:rPr lang="en-GB" sz="3600" dirty="0"/>
              <a:t>Understanding of Context</a:t>
            </a:r>
          </a:p>
          <a:p>
            <a:r>
              <a:rPr lang="en-GB" sz="3600" dirty="0"/>
              <a:t>Presentation of Conceptual Frameworks</a:t>
            </a:r>
          </a:p>
          <a:p>
            <a:r>
              <a:rPr lang="en-GB" sz="3600" dirty="0"/>
              <a:t>Pursuit of Dissonance</a:t>
            </a:r>
          </a:p>
          <a:p>
            <a:endParaRPr lang="en-GB" dirty="0"/>
          </a:p>
        </p:txBody>
      </p:sp>
    </p:spTree>
    <p:extLst>
      <p:ext uri="{BB962C8B-B14F-4D97-AF65-F5344CB8AC3E}">
        <p14:creationId xmlns:p14="http://schemas.microsoft.com/office/powerpoint/2010/main" val="18302470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5496" y="507015"/>
            <a:ext cx="9046779" cy="1325563"/>
          </a:xfrm>
        </p:spPr>
        <p:txBody>
          <a:bodyPr>
            <a:normAutofit fontScale="90000"/>
          </a:bodyPr>
          <a:lstStyle/>
          <a:p>
            <a:r>
              <a:rPr lang="en-GB" b="1" dirty="0"/>
              <a:t>RETREAT:</a:t>
            </a:r>
            <a:r>
              <a:rPr lang="en-GB" dirty="0"/>
              <a:t> </a:t>
            </a:r>
            <a:r>
              <a:rPr lang="en-GB" b="1" dirty="0"/>
              <a:t>R</a:t>
            </a:r>
            <a:r>
              <a:rPr lang="en-GB" dirty="0"/>
              <a:t>eview Question – </a:t>
            </a:r>
            <a:r>
              <a:rPr lang="en-GB" b="1" dirty="0"/>
              <a:t>E</a:t>
            </a:r>
            <a:r>
              <a:rPr lang="en-GB" dirty="0"/>
              <a:t>pistemology – </a:t>
            </a:r>
            <a:r>
              <a:rPr lang="en-GB" b="1" dirty="0"/>
              <a:t>T</a:t>
            </a:r>
            <a:r>
              <a:rPr lang="en-GB" dirty="0"/>
              <a:t>ime/Timeframe – </a:t>
            </a:r>
            <a:r>
              <a:rPr lang="en-GB" b="1" dirty="0"/>
              <a:t>R</a:t>
            </a:r>
            <a:r>
              <a:rPr lang="en-GB" dirty="0"/>
              <a:t>esources – </a:t>
            </a:r>
            <a:r>
              <a:rPr lang="en-GB" b="1" dirty="0"/>
              <a:t>E</a:t>
            </a:r>
            <a:r>
              <a:rPr lang="en-GB" dirty="0"/>
              <a:t>xpertise – </a:t>
            </a:r>
            <a:r>
              <a:rPr lang="en-GB" b="1" dirty="0"/>
              <a:t>A</a:t>
            </a:r>
            <a:r>
              <a:rPr lang="en-GB" dirty="0"/>
              <a:t>udience – </a:t>
            </a:r>
            <a:r>
              <a:rPr lang="en-GB" b="1" dirty="0"/>
              <a:t>T</a:t>
            </a:r>
            <a:r>
              <a:rPr lang="en-GB" dirty="0"/>
              <a:t>ype of Data: </a:t>
            </a:r>
            <a:r>
              <a:rPr lang="en-GB" sz="3100" dirty="0"/>
              <a:t>a revised mnemonic outlining considerations when planning a qualitative synthesis </a:t>
            </a:r>
            <a:endParaRPr lang="en-GB" dirty="0"/>
          </a:p>
        </p:txBody>
      </p:sp>
      <p:pic>
        <p:nvPicPr>
          <p:cNvPr id="4" name="Content Placeholder 3"/>
          <p:cNvPicPr>
            <a:picLocks noGrp="1" noChangeAspect="1"/>
          </p:cNvPicPr>
          <p:nvPr>
            <p:ph idx="1"/>
          </p:nvPr>
        </p:nvPicPr>
        <p:blipFill rotWithShape="1">
          <a:blip r:embed="rId2"/>
          <a:srcRect l="10278" t="22306" r="11996" b="31955"/>
          <a:stretch/>
        </p:blipFill>
        <p:spPr>
          <a:xfrm>
            <a:off x="683532" y="2349062"/>
            <a:ext cx="10878208" cy="4177862"/>
          </a:xfrm>
          <a:prstGeom prst="rect">
            <a:avLst/>
          </a:prstGeom>
        </p:spPr>
      </p:pic>
    </p:spTree>
    <p:extLst>
      <p:ext uri="{BB962C8B-B14F-4D97-AF65-F5344CB8AC3E}">
        <p14:creationId xmlns:p14="http://schemas.microsoft.com/office/powerpoint/2010/main" val="12244216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dog on hind legs quot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2325" y="217715"/>
            <a:ext cx="11633103" cy="652566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4419600" y="2286000"/>
            <a:ext cx="3048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Callout: Down Arrow 5"/>
          <p:cNvSpPr/>
          <p:nvPr/>
        </p:nvSpPr>
        <p:spPr>
          <a:xfrm>
            <a:off x="4223657" y="609599"/>
            <a:ext cx="3548743" cy="1872343"/>
          </a:xfrm>
          <a:prstGeom prst="downArrowCallou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4223657" y="631371"/>
            <a:ext cx="3483429" cy="1077218"/>
          </a:xfrm>
          <a:prstGeom prst="rect">
            <a:avLst/>
          </a:prstGeom>
          <a:noFill/>
        </p:spPr>
        <p:txBody>
          <a:bodyPr wrap="square" rtlCol="0">
            <a:spAutoFit/>
          </a:bodyPr>
          <a:lstStyle/>
          <a:p>
            <a:pPr algn="ctr"/>
            <a:r>
              <a:rPr lang="en-GB" sz="3200" b="1" dirty="0">
                <a:solidFill>
                  <a:srgbClr val="FF0000"/>
                </a:solidFill>
              </a:rPr>
              <a:t>Qualitative Evidence Synthesis</a:t>
            </a:r>
          </a:p>
        </p:txBody>
      </p:sp>
    </p:spTree>
    <p:extLst>
      <p:ext uri="{BB962C8B-B14F-4D97-AF65-F5344CB8AC3E}">
        <p14:creationId xmlns:p14="http://schemas.microsoft.com/office/powerpoint/2010/main" val="3941507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Rise and Rise of “Qualitative </a:t>
            </a:r>
            <a:r>
              <a:rPr lang="en-GB" dirty="0" err="1"/>
              <a:t>Metasynthesis</a:t>
            </a:r>
            <a:r>
              <a:rPr lang="en-GB" dirty="0"/>
              <a:t>”</a:t>
            </a:r>
          </a:p>
        </p:txBody>
      </p:sp>
      <p:sp>
        <p:nvSpPr>
          <p:cNvPr id="3" name="Content Placeholder 2"/>
          <p:cNvSpPr>
            <a:spLocks noGrp="1"/>
          </p:cNvSpPr>
          <p:nvPr>
            <p:ph idx="1"/>
          </p:nvPr>
        </p:nvSpPr>
        <p:spPr/>
        <p:txBody>
          <a:bodyPr>
            <a:normAutofit/>
          </a:bodyPr>
          <a:lstStyle/>
          <a:p>
            <a:r>
              <a:rPr lang="en-GB" sz="3600" dirty="0"/>
              <a:t>“As a very broad index of the activity in this space, a Google scholar search for “qualitative </a:t>
            </a:r>
            <a:r>
              <a:rPr lang="en-GB" sz="3600" dirty="0" err="1"/>
              <a:t>metasynthesis</a:t>
            </a:r>
            <a:r>
              <a:rPr lang="en-GB" sz="3600" dirty="0"/>
              <a:t>” citations reveals a steady acceleration from 10 new publications for the calendar year in 1995 to 38 in 2000, 245 in 2005, 985 in 2010, and 3,250 in 2015”.</a:t>
            </a:r>
          </a:p>
          <a:p>
            <a:endParaRPr lang="en-GB" dirty="0"/>
          </a:p>
          <a:p>
            <a:pPr marL="0" indent="0" algn="r">
              <a:buNone/>
            </a:pPr>
            <a:r>
              <a:rPr lang="en-GB" dirty="0"/>
              <a:t>Thorne S. </a:t>
            </a:r>
            <a:r>
              <a:rPr lang="en-GB" dirty="0" err="1"/>
              <a:t>Metasynthetic</a:t>
            </a:r>
            <a:r>
              <a:rPr lang="en-GB" dirty="0"/>
              <a:t> Madness: What Kind of Monster Have We Created? </a:t>
            </a:r>
            <a:r>
              <a:rPr lang="en-GB" i="1" dirty="0" err="1"/>
              <a:t>Qual</a:t>
            </a:r>
            <a:r>
              <a:rPr lang="en-GB" i="1" dirty="0"/>
              <a:t> Health Res</a:t>
            </a:r>
            <a:r>
              <a:rPr lang="en-GB" dirty="0"/>
              <a:t>. 2017 Jan;27(1):3-12.</a:t>
            </a:r>
          </a:p>
        </p:txBody>
      </p:sp>
    </p:spTree>
    <p:extLst>
      <p:ext uri="{BB962C8B-B14F-4D97-AF65-F5344CB8AC3E}">
        <p14:creationId xmlns:p14="http://schemas.microsoft.com/office/powerpoint/2010/main" val="10769468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0883" y="0"/>
            <a:ext cx="8734096" cy="1325563"/>
          </a:xfrm>
        </p:spPr>
        <p:txBody>
          <a:bodyPr/>
          <a:lstStyle/>
          <a:p>
            <a:r>
              <a:rPr lang="en-GB" dirty="0"/>
              <a:t>Supporting References</a:t>
            </a:r>
          </a:p>
        </p:txBody>
      </p:sp>
      <p:sp>
        <p:nvSpPr>
          <p:cNvPr id="3" name="Content Placeholder 2"/>
          <p:cNvSpPr>
            <a:spLocks noGrp="1"/>
          </p:cNvSpPr>
          <p:nvPr>
            <p:ph idx="1"/>
          </p:nvPr>
        </p:nvSpPr>
        <p:spPr>
          <a:xfrm>
            <a:off x="838200" y="1355834"/>
            <a:ext cx="10515600" cy="5092263"/>
          </a:xfrm>
        </p:spPr>
        <p:txBody>
          <a:bodyPr>
            <a:normAutofit fontScale="77500" lnSpcReduction="20000"/>
          </a:bodyPr>
          <a:lstStyle/>
          <a:p>
            <a:r>
              <a:rPr lang="en-GB" dirty="0"/>
              <a:t>Bates, M. J. (1989). The design of browsing and </a:t>
            </a:r>
            <a:r>
              <a:rPr lang="en-GB" dirty="0" err="1"/>
              <a:t>berrypicking</a:t>
            </a:r>
            <a:r>
              <a:rPr lang="en-GB" dirty="0"/>
              <a:t> techniques for the online search interface. </a:t>
            </a:r>
            <a:r>
              <a:rPr lang="en-GB" i="1" dirty="0"/>
              <a:t>Online review</a:t>
            </a:r>
            <a:r>
              <a:rPr lang="en-GB" dirty="0"/>
              <a:t>, </a:t>
            </a:r>
            <a:r>
              <a:rPr lang="en-GB" i="1" dirty="0"/>
              <a:t>13</a:t>
            </a:r>
            <a:r>
              <a:rPr lang="en-GB" dirty="0"/>
              <a:t>(5), 407-424.</a:t>
            </a:r>
          </a:p>
          <a:p>
            <a:r>
              <a:rPr lang="en-GB" dirty="0"/>
              <a:t>Booth, A. (2013). </a:t>
            </a:r>
            <a:r>
              <a:rPr lang="en-GB" i="1" dirty="0"/>
              <a:t>Acknowledging a Dual Heritage for Qualitative Evidence Synthesis: Harnessing the Qualitative Research and Systematic Review Research Traditions</a:t>
            </a:r>
            <a:r>
              <a:rPr lang="en-GB" dirty="0"/>
              <a:t> (Doctoral dissertation, University of Sheffield).</a:t>
            </a:r>
          </a:p>
          <a:p>
            <a:r>
              <a:rPr lang="en-GB" dirty="0"/>
              <a:t>Clark, A. M. (2016). Why Qualitative Research Needs More and Better Systematic Review. International Journal of Qualitative Methods, 15(1). doi:10.1177/1609406916672741</a:t>
            </a:r>
          </a:p>
          <a:p>
            <a:r>
              <a:rPr lang="en-GB" dirty="0"/>
              <a:t>Stansfield, C., Kavanagh, J., Rees, R., </a:t>
            </a:r>
            <a:r>
              <a:rPr lang="en-GB" dirty="0" err="1"/>
              <a:t>Gomersall</a:t>
            </a:r>
            <a:r>
              <a:rPr lang="en-GB" dirty="0"/>
              <a:t>, A., &amp; Thomas, J. (2012). The selection of search sources influences the findings of a systematic review of people’s views: a case study in public health. </a:t>
            </a:r>
            <a:r>
              <a:rPr lang="en-GB" i="1" dirty="0"/>
              <a:t>BMC medical research methodology</a:t>
            </a:r>
            <a:r>
              <a:rPr lang="en-GB" dirty="0"/>
              <a:t>, </a:t>
            </a:r>
            <a:r>
              <a:rPr lang="en-GB" i="1" dirty="0"/>
              <a:t>12</a:t>
            </a:r>
            <a:r>
              <a:rPr lang="en-GB" dirty="0"/>
              <a:t>(1), 1.</a:t>
            </a:r>
          </a:p>
          <a:p>
            <a:r>
              <a:rPr lang="en-GB" dirty="0"/>
              <a:t>Stansfield, C., </a:t>
            </a:r>
            <a:r>
              <a:rPr lang="en-GB" dirty="0" err="1"/>
              <a:t>Brunton</a:t>
            </a:r>
            <a:r>
              <a:rPr lang="en-GB" dirty="0"/>
              <a:t>, G., &amp; Rees, R. (2014). Search wide, dig deep: literature searching for qualitative research. An analysis of the publication formats and information sources used for four systematic reviews in public health. </a:t>
            </a:r>
            <a:r>
              <a:rPr lang="en-GB" i="1" dirty="0"/>
              <a:t>Research synthesis methods</a:t>
            </a:r>
            <a:r>
              <a:rPr lang="en-GB" dirty="0"/>
              <a:t>, </a:t>
            </a:r>
            <a:r>
              <a:rPr lang="en-GB" i="1" dirty="0"/>
              <a:t>5</a:t>
            </a:r>
            <a:r>
              <a:rPr lang="en-GB" dirty="0"/>
              <a:t>(2), 142-151.</a:t>
            </a:r>
          </a:p>
          <a:p>
            <a:r>
              <a:rPr lang="en-GB" dirty="0"/>
              <a:t>Thomas, J., &amp; Harden, A. (2008). Methods for the thematic synthesis of qualitative research in systematic reviews. </a:t>
            </a:r>
            <a:r>
              <a:rPr lang="en-GB" i="1" dirty="0"/>
              <a:t>BMC medical research methodology</a:t>
            </a:r>
            <a:r>
              <a:rPr lang="en-GB" dirty="0"/>
              <a:t>, </a:t>
            </a:r>
            <a:r>
              <a:rPr lang="en-GB" i="1" dirty="0"/>
              <a:t>8</a:t>
            </a:r>
            <a:r>
              <a:rPr lang="en-GB" dirty="0"/>
              <a:t>(1), 1.</a:t>
            </a:r>
          </a:p>
          <a:p>
            <a:r>
              <a:rPr lang="en-GB" dirty="0"/>
              <a:t>Thorne S. </a:t>
            </a:r>
            <a:r>
              <a:rPr lang="en-GB" dirty="0" err="1"/>
              <a:t>Metasynthetic</a:t>
            </a:r>
            <a:r>
              <a:rPr lang="en-GB" dirty="0"/>
              <a:t> Madness: What Kind of Monster Have We Created? </a:t>
            </a:r>
            <a:r>
              <a:rPr lang="en-GB" i="1" dirty="0" err="1"/>
              <a:t>Qual</a:t>
            </a:r>
            <a:r>
              <a:rPr lang="en-GB" i="1" dirty="0"/>
              <a:t> Health Res</a:t>
            </a:r>
            <a:r>
              <a:rPr lang="en-GB" dirty="0"/>
              <a:t>. 2017 Jan;27(1):3-12.</a:t>
            </a:r>
          </a:p>
        </p:txBody>
      </p:sp>
    </p:spTree>
    <p:extLst>
      <p:ext uri="{BB962C8B-B14F-4D97-AF65-F5344CB8AC3E}">
        <p14:creationId xmlns:p14="http://schemas.microsoft.com/office/powerpoint/2010/main" val="1642292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56745" y="328632"/>
            <a:ext cx="10972799" cy="6160375"/>
          </a:xfrm>
          <a:prstGeom prst="rect">
            <a:avLst/>
          </a:prstGeom>
        </p:spPr>
      </p:pic>
      <p:sp>
        <p:nvSpPr>
          <p:cNvPr id="5" name="Rectangle 4"/>
          <p:cNvSpPr/>
          <p:nvPr/>
        </p:nvSpPr>
        <p:spPr>
          <a:xfrm>
            <a:off x="5505131" y="2967335"/>
            <a:ext cx="1181734" cy="646331"/>
          </a:xfrm>
          <a:prstGeom prst="rect">
            <a:avLst/>
          </a:prstGeom>
          <a:noFill/>
        </p:spPr>
        <p:txBody>
          <a:bodyPr wrap="none" lIns="91440" tIns="45720" rIns="91440" bIns="45720">
            <a:spAutoFit/>
          </a:bodyPr>
          <a:lstStyle/>
          <a:p>
            <a:pPr algn="ctr"/>
            <a:r>
              <a:rPr lang="en-US" sz="3600" b="1" cap="none" spc="0" dirty="0">
                <a:ln w="13462">
                  <a:solidFill>
                    <a:schemeClr val="bg1"/>
                  </a:solidFill>
                  <a:prstDash val="solid"/>
                </a:ln>
                <a:solidFill>
                  <a:srgbClr val="FF0000"/>
                </a:solidFill>
                <a:effectLst>
                  <a:outerShdw dist="38100" dir="2700000" algn="bl" rotWithShape="0">
                    <a:schemeClr val="accent5"/>
                  </a:outerShdw>
                </a:effectLst>
              </a:rPr>
              <a:t>Bias?</a:t>
            </a:r>
          </a:p>
        </p:txBody>
      </p:sp>
      <p:sp>
        <p:nvSpPr>
          <p:cNvPr id="6" name="Rectangle 5"/>
          <p:cNvSpPr/>
          <p:nvPr/>
        </p:nvSpPr>
        <p:spPr>
          <a:xfrm>
            <a:off x="5657531" y="3119735"/>
            <a:ext cx="1181734" cy="646331"/>
          </a:xfrm>
          <a:prstGeom prst="rect">
            <a:avLst/>
          </a:prstGeom>
          <a:noFill/>
        </p:spPr>
        <p:txBody>
          <a:bodyPr wrap="none" lIns="91440" tIns="45720" rIns="91440" bIns="45720">
            <a:spAutoFit/>
          </a:bodyPr>
          <a:lstStyle/>
          <a:p>
            <a:pPr algn="ctr"/>
            <a:r>
              <a:rPr lang="en-US" sz="3600" b="1" cap="none" spc="0" dirty="0">
                <a:ln w="13462">
                  <a:solidFill>
                    <a:schemeClr val="bg1"/>
                  </a:solidFill>
                  <a:prstDash val="solid"/>
                </a:ln>
                <a:solidFill>
                  <a:srgbClr val="FF0000"/>
                </a:solidFill>
                <a:effectLst>
                  <a:outerShdw dist="38100" dir="2700000" algn="bl" rotWithShape="0">
                    <a:schemeClr val="accent5"/>
                  </a:outerShdw>
                </a:effectLst>
              </a:rPr>
              <a:t>Bias?</a:t>
            </a:r>
          </a:p>
        </p:txBody>
      </p:sp>
      <p:sp>
        <p:nvSpPr>
          <p:cNvPr id="7" name="Rectangle 6"/>
          <p:cNvSpPr/>
          <p:nvPr/>
        </p:nvSpPr>
        <p:spPr>
          <a:xfrm>
            <a:off x="5809931" y="3272135"/>
            <a:ext cx="1181734" cy="646331"/>
          </a:xfrm>
          <a:prstGeom prst="rect">
            <a:avLst/>
          </a:prstGeom>
          <a:noFill/>
        </p:spPr>
        <p:txBody>
          <a:bodyPr wrap="none" lIns="91440" tIns="45720" rIns="91440" bIns="45720">
            <a:spAutoFit/>
          </a:bodyPr>
          <a:lstStyle/>
          <a:p>
            <a:pPr algn="ctr"/>
            <a:r>
              <a:rPr lang="en-US" sz="3600" b="1" cap="none" spc="0" dirty="0">
                <a:ln w="13462">
                  <a:solidFill>
                    <a:schemeClr val="bg1"/>
                  </a:solidFill>
                  <a:prstDash val="solid"/>
                </a:ln>
                <a:solidFill>
                  <a:srgbClr val="FF0000"/>
                </a:solidFill>
                <a:effectLst>
                  <a:outerShdw dist="38100" dir="2700000" algn="bl" rotWithShape="0">
                    <a:schemeClr val="accent5"/>
                  </a:outerShdw>
                </a:effectLst>
              </a:rPr>
              <a:t>Bias?</a:t>
            </a:r>
          </a:p>
        </p:txBody>
      </p:sp>
      <p:sp>
        <p:nvSpPr>
          <p:cNvPr id="8" name="Rectangle 7"/>
          <p:cNvSpPr/>
          <p:nvPr/>
        </p:nvSpPr>
        <p:spPr>
          <a:xfrm>
            <a:off x="5962331" y="3424535"/>
            <a:ext cx="1181734" cy="646331"/>
          </a:xfrm>
          <a:prstGeom prst="rect">
            <a:avLst/>
          </a:prstGeom>
          <a:noFill/>
        </p:spPr>
        <p:txBody>
          <a:bodyPr wrap="none" lIns="91440" tIns="45720" rIns="91440" bIns="45720">
            <a:spAutoFit/>
          </a:bodyPr>
          <a:lstStyle/>
          <a:p>
            <a:pPr algn="ctr"/>
            <a:r>
              <a:rPr lang="en-US" sz="3600" b="1" cap="none" spc="0" dirty="0">
                <a:ln w="13462">
                  <a:solidFill>
                    <a:schemeClr val="bg1"/>
                  </a:solidFill>
                  <a:prstDash val="solid"/>
                </a:ln>
                <a:solidFill>
                  <a:srgbClr val="FF0000"/>
                </a:solidFill>
                <a:effectLst>
                  <a:outerShdw dist="38100" dir="2700000" algn="bl" rotWithShape="0">
                    <a:schemeClr val="accent5"/>
                  </a:outerShdw>
                </a:effectLst>
              </a:rPr>
              <a:t>Bias?</a:t>
            </a:r>
          </a:p>
        </p:txBody>
      </p:sp>
      <p:sp>
        <p:nvSpPr>
          <p:cNvPr id="9" name="Rectangle 8"/>
          <p:cNvSpPr/>
          <p:nvPr/>
        </p:nvSpPr>
        <p:spPr>
          <a:xfrm>
            <a:off x="6114731" y="3576935"/>
            <a:ext cx="1181734" cy="646331"/>
          </a:xfrm>
          <a:prstGeom prst="rect">
            <a:avLst/>
          </a:prstGeom>
          <a:noFill/>
        </p:spPr>
        <p:txBody>
          <a:bodyPr wrap="none" lIns="91440" tIns="45720" rIns="91440" bIns="45720">
            <a:spAutoFit/>
          </a:bodyPr>
          <a:lstStyle/>
          <a:p>
            <a:pPr algn="ctr"/>
            <a:r>
              <a:rPr lang="en-US" sz="3600" b="1" cap="none" spc="0" dirty="0">
                <a:ln w="13462">
                  <a:solidFill>
                    <a:schemeClr val="bg1"/>
                  </a:solidFill>
                  <a:prstDash val="solid"/>
                </a:ln>
                <a:solidFill>
                  <a:srgbClr val="FF0000"/>
                </a:solidFill>
                <a:effectLst>
                  <a:outerShdw dist="38100" dir="2700000" algn="bl" rotWithShape="0">
                    <a:schemeClr val="accent5"/>
                  </a:outerShdw>
                </a:effectLst>
              </a:rPr>
              <a:t>Bias?</a:t>
            </a:r>
          </a:p>
        </p:txBody>
      </p:sp>
      <p:sp>
        <p:nvSpPr>
          <p:cNvPr id="10" name="Rectangle 9"/>
          <p:cNvSpPr/>
          <p:nvPr/>
        </p:nvSpPr>
        <p:spPr>
          <a:xfrm>
            <a:off x="6267131" y="3729335"/>
            <a:ext cx="1181734" cy="646331"/>
          </a:xfrm>
          <a:prstGeom prst="rect">
            <a:avLst/>
          </a:prstGeom>
          <a:noFill/>
        </p:spPr>
        <p:txBody>
          <a:bodyPr wrap="none" lIns="91440" tIns="45720" rIns="91440" bIns="45720">
            <a:spAutoFit/>
          </a:bodyPr>
          <a:lstStyle/>
          <a:p>
            <a:pPr algn="ctr"/>
            <a:r>
              <a:rPr lang="en-US" sz="3600" b="1" cap="none" spc="0" dirty="0">
                <a:ln w="13462">
                  <a:solidFill>
                    <a:schemeClr val="bg1"/>
                  </a:solidFill>
                  <a:prstDash val="solid"/>
                </a:ln>
                <a:solidFill>
                  <a:srgbClr val="FF0000"/>
                </a:solidFill>
                <a:effectLst>
                  <a:outerShdw dist="38100" dir="2700000" algn="bl" rotWithShape="0">
                    <a:schemeClr val="accent5"/>
                  </a:outerShdw>
                </a:effectLst>
              </a:rPr>
              <a:t>Bias?</a:t>
            </a:r>
          </a:p>
        </p:txBody>
      </p:sp>
      <p:sp>
        <p:nvSpPr>
          <p:cNvPr id="11" name="Rectangle 10"/>
          <p:cNvSpPr/>
          <p:nvPr/>
        </p:nvSpPr>
        <p:spPr>
          <a:xfrm>
            <a:off x="6419531" y="3881735"/>
            <a:ext cx="1181734" cy="646331"/>
          </a:xfrm>
          <a:prstGeom prst="rect">
            <a:avLst/>
          </a:prstGeom>
          <a:noFill/>
        </p:spPr>
        <p:txBody>
          <a:bodyPr wrap="none" lIns="91440" tIns="45720" rIns="91440" bIns="45720">
            <a:spAutoFit/>
          </a:bodyPr>
          <a:lstStyle/>
          <a:p>
            <a:pPr algn="ctr"/>
            <a:r>
              <a:rPr lang="en-US" sz="3600" b="1" cap="none" spc="0" dirty="0">
                <a:ln w="13462">
                  <a:solidFill>
                    <a:schemeClr val="bg1"/>
                  </a:solidFill>
                  <a:prstDash val="solid"/>
                </a:ln>
                <a:solidFill>
                  <a:srgbClr val="FF0000"/>
                </a:solidFill>
                <a:effectLst>
                  <a:outerShdw dist="38100" dir="2700000" algn="bl" rotWithShape="0">
                    <a:schemeClr val="accent5"/>
                  </a:outerShdw>
                </a:effectLst>
              </a:rPr>
              <a:t>Bias?</a:t>
            </a:r>
          </a:p>
        </p:txBody>
      </p:sp>
      <p:sp>
        <p:nvSpPr>
          <p:cNvPr id="12" name="Rectangle 11"/>
          <p:cNvSpPr/>
          <p:nvPr/>
        </p:nvSpPr>
        <p:spPr>
          <a:xfrm>
            <a:off x="6571931" y="4034135"/>
            <a:ext cx="1181734" cy="646331"/>
          </a:xfrm>
          <a:prstGeom prst="rect">
            <a:avLst/>
          </a:prstGeom>
          <a:noFill/>
        </p:spPr>
        <p:txBody>
          <a:bodyPr wrap="none" lIns="91440" tIns="45720" rIns="91440" bIns="45720">
            <a:spAutoFit/>
          </a:bodyPr>
          <a:lstStyle/>
          <a:p>
            <a:pPr algn="ctr"/>
            <a:r>
              <a:rPr lang="en-US" sz="3600" b="1" cap="none" spc="0" dirty="0">
                <a:ln w="13462">
                  <a:solidFill>
                    <a:schemeClr val="bg1"/>
                  </a:solidFill>
                  <a:prstDash val="solid"/>
                </a:ln>
                <a:solidFill>
                  <a:srgbClr val="FF0000"/>
                </a:solidFill>
                <a:effectLst>
                  <a:outerShdw dist="38100" dir="2700000" algn="bl" rotWithShape="0">
                    <a:schemeClr val="accent5"/>
                  </a:outerShdw>
                </a:effectLst>
              </a:rPr>
              <a:t>Bias?</a:t>
            </a:r>
          </a:p>
        </p:txBody>
      </p:sp>
      <p:sp>
        <p:nvSpPr>
          <p:cNvPr id="13" name="Rectangle 12"/>
          <p:cNvSpPr/>
          <p:nvPr/>
        </p:nvSpPr>
        <p:spPr>
          <a:xfrm>
            <a:off x="6724331" y="4186535"/>
            <a:ext cx="1181734" cy="646331"/>
          </a:xfrm>
          <a:prstGeom prst="rect">
            <a:avLst/>
          </a:prstGeom>
          <a:noFill/>
        </p:spPr>
        <p:txBody>
          <a:bodyPr wrap="none" lIns="91440" tIns="45720" rIns="91440" bIns="45720">
            <a:spAutoFit/>
          </a:bodyPr>
          <a:lstStyle/>
          <a:p>
            <a:pPr algn="ctr"/>
            <a:r>
              <a:rPr lang="en-US" sz="3600" b="1" cap="none" spc="0" dirty="0">
                <a:ln w="13462">
                  <a:solidFill>
                    <a:schemeClr val="bg1"/>
                  </a:solidFill>
                  <a:prstDash val="solid"/>
                </a:ln>
                <a:solidFill>
                  <a:srgbClr val="FF0000"/>
                </a:solidFill>
                <a:effectLst>
                  <a:outerShdw dist="38100" dir="2700000" algn="bl" rotWithShape="0">
                    <a:schemeClr val="accent5"/>
                  </a:outerShdw>
                </a:effectLst>
              </a:rPr>
              <a:t>Bias?</a:t>
            </a:r>
          </a:p>
        </p:txBody>
      </p:sp>
      <p:sp>
        <p:nvSpPr>
          <p:cNvPr id="14" name="Rectangle 13"/>
          <p:cNvSpPr/>
          <p:nvPr/>
        </p:nvSpPr>
        <p:spPr>
          <a:xfrm>
            <a:off x="6876731" y="4338935"/>
            <a:ext cx="1181734" cy="646331"/>
          </a:xfrm>
          <a:prstGeom prst="rect">
            <a:avLst/>
          </a:prstGeom>
          <a:noFill/>
        </p:spPr>
        <p:txBody>
          <a:bodyPr wrap="none" lIns="91440" tIns="45720" rIns="91440" bIns="45720">
            <a:spAutoFit/>
          </a:bodyPr>
          <a:lstStyle/>
          <a:p>
            <a:pPr algn="ctr"/>
            <a:r>
              <a:rPr lang="en-US" sz="3600" b="1" cap="none" spc="0" dirty="0">
                <a:ln w="13462">
                  <a:solidFill>
                    <a:schemeClr val="bg1"/>
                  </a:solidFill>
                  <a:prstDash val="solid"/>
                </a:ln>
                <a:solidFill>
                  <a:srgbClr val="FF0000"/>
                </a:solidFill>
                <a:effectLst>
                  <a:outerShdw dist="38100" dir="2700000" algn="bl" rotWithShape="0">
                    <a:schemeClr val="accent5"/>
                  </a:outerShdw>
                </a:effectLst>
              </a:rPr>
              <a:t>Bias?</a:t>
            </a:r>
          </a:p>
        </p:txBody>
      </p:sp>
      <p:sp>
        <p:nvSpPr>
          <p:cNvPr id="15" name="Rectangle 14"/>
          <p:cNvSpPr/>
          <p:nvPr/>
        </p:nvSpPr>
        <p:spPr>
          <a:xfrm>
            <a:off x="7029131" y="4491335"/>
            <a:ext cx="1181734" cy="646331"/>
          </a:xfrm>
          <a:prstGeom prst="rect">
            <a:avLst/>
          </a:prstGeom>
          <a:noFill/>
        </p:spPr>
        <p:txBody>
          <a:bodyPr wrap="none" lIns="91440" tIns="45720" rIns="91440" bIns="45720">
            <a:spAutoFit/>
          </a:bodyPr>
          <a:lstStyle/>
          <a:p>
            <a:pPr algn="ctr"/>
            <a:r>
              <a:rPr lang="en-US" sz="3600" b="1" cap="none" spc="0" dirty="0">
                <a:ln w="13462">
                  <a:solidFill>
                    <a:schemeClr val="bg1"/>
                  </a:solidFill>
                  <a:prstDash val="solid"/>
                </a:ln>
                <a:solidFill>
                  <a:srgbClr val="FF0000"/>
                </a:solidFill>
                <a:effectLst>
                  <a:outerShdw dist="38100" dir="2700000" algn="bl" rotWithShape="0">
                    <a:schemeClr val="accent5"/>
                  </a:outerShdw>
                </a:effectLst>
              </a:rPr>
              <a:t>Bias?</a:t>
            </a:r>
          </a:p>
        </p:txBody>
      </p:sp>
      <p:sp>
        <p:nvSpPr>
          <p:cNvPr id="16" name="Rectangle 15"/>
          <p:cNvSpPr/>
          <p:nvPr/>
        </p:nvSpPr>
        <p:spPr>
          <a:xfrm>
            <a:off x="7181531" y="4643735"/>
            <a:ext cx="1181734" cy="646331"/>
          </a:xfrm>
          <a:prstGeom prst="rect">
            <a:avLst/>
          </a:prstGeom>
          <a:noFill/>
        </p:spPr>
        <p:txBody>
          <a:bodyPr wrap="none" lIns="91440" tIns="45720" rIns="91440" bIns="45720">
            <a:spAutoFit/>
          </a:bodyPr>
          <a:lstStyle/>
          <a:p>
            <a:pPr algn="ctr"/>
            <a:r>
              <a:rPr lang="en-US" sz="3600" b="1" cap="none" spc="0" dirty="0">
                <a:ln w="13462">
                  <a:solidFill>
                    <a:schemeClr val="bg1"/>
                  </a:solidFill>
                  <a:prstDash val="solid"/>
                </a:ln>
                <a:solidFill>
                  <a:srgbClr val="FF0000"/>
                </a:solidFill>
                <a:effectLst>
                  <a:outerShdw dist="38100" dir="2700000" algn="bl" rotWithShape="0">
                    <a:schemeClr val="accent5"/>
                  </a:outerShdw>
                </a:effectLst>
              </a:rPr>
              <a:t>Bias?</a:t>
            </a:r>
          </a:p>
        </p:txBody>
      </p:sp>
      <p:sp>
        <p:nvSpPr>
          <p:cNvPr id="17" name="Rectangle 16"/>
          <p:cNvSpPr/>
          <p:nvPr/>
        </p:nvSpPr>
        <p:spPr>
          <a:xfrm>
            <a:off x="7333931" y="4796135"/>
            <a:ext cx="1181734" cy="646331"/>
          </a:xfrm>
          <a:prstGeom prst="rect">
            <a:avLst/>
          </a:prstGeom>
          <a:noFill/>
        </p:spPr>
        <p:txBody>
          <a:bodyPr wrap="none" lIns="91440" tIns="45720" rIns="91440" bIns="45720">
            <a:spAutoFit/>
          </a:bodyPr>
          <a:lstStyle/>
          <a:p>
            <a:pPr algn="ctr"/>
            <a:r>
              <a:rPr lang="en-US" sz="3600" b="1" cap="none" spc="0" dirty="0">
                <a:ln w="13462">
                  <a:solidFill>
                    <a:schemeClr val="bg1"/>
                  </a:solidFill>
                  <a:prstDash val="solid"/>
                </a:ln>
                <a:solidFill>
                  <a:srgbClr val="FF0000"/>
                </a:solidFill>
                <a:effectLst>
                  <a:outerShdw dist="38100" dir="2700000" algn="bl" rotWithShape="0">
                    <a:schemeClr val="accent5"/>
                  </a:outerShdw>
                </a:effectLst>
              </a:rPr>
              <a:t>Bias?</a:t>
            </a:r>
          </a:p>
        </p:txBody>
      </p:sp>
      <p:sp>
        <p:nvSpPr>
          <p:cNvPr id="18" name="Rectangle 17"/>
          <p:cNvSpPr/>
          <p:nvPr/>
        </p:nvSpPr>
        <p:spPr>
          <a:xfrm>
            <a:off x="7486331" y="4948535"/>
            <a:ext cx="1181734" cy="646331"/>
          </a:xfrm>
          <a:prstGeom prst="rect">
            <a:avLst/>
          </a:prstGeom>
          <a:noFill/>
        </p:spPr>
        <p:txBody>
          <a:bodyPr wrap="none" lIns="91440" tIns="45720" rIns="91440" bIns="45720">
            <a:spAutoFit/>
          </a:bodyPr>
          <a:lstStyle/>
          <a:p>
            <a:pPr algn="ctr"/>
            <a:r>
              <a:rPr lang="en-US" sz="3600" b="1" cap="none" spc="0" dirty="0">
                <a:ln w="13462">
                  <a:solidFill>
                    <a:schemeClr val="bg1"/>
                  </a:solidFill>
                  <a:prstDash val="solid"/>
                </a:ln>
                <a:solidFill>
                  <a:srgbClr val="FF0000"/>
                </a:solidFill>
                <a:effectLst>
                  <a:outerShdw dist="38100" dir="2700000" algn="bl" rotWithShape="0">
                    <a:schemeClr val="accent5"/>
                  </a:outerShdw>
                </a:effectLst>
              </a:rPr>
              <a:t>Bias?</a:t>
            </a:r>
          </a:p>
        </p:txBody>
      </p:sp>
      <p:sp>
        <p:nvSpPr>
          <p:cNvPr id="19" name="Rectangle 18"/>
          <p:cNvSpPr/>
          <p:nvPr/>
        </p:nvSpPr>
        <p:spPr>
          <a:xfrm>
            <a:off x="7638731" y="5100935"/>
            <a:ext cx="1181734" cy="646331"/>
          </a:xfrm>
          <a:prstGeom prst="rect">
            <a:avLst/>
          </a:prstGeom>
          <a:noFill/>
        </p:spPr>
        <p:txBody>
          <a:bodyPr wrap="none" lIns="91440" tIns="45720" rIns="91440" bIns="45720">
            <a:spAutoFit/>
          </a:bodyPr>
          <a:lstStyle/>
          <a:p>
            <a:pPr algn="ctr"/>
            <a:r>
              <a:rPr lang="en-US" sz="3600" b="1" cap="none" spc="0" dirty="0">
                <a:ln w="13462">
                  <a:solidFill>
                    <a:schemeClr val="bg1"/>
                  </a:solidFill>
                  <a:prstDash val="solid"/>
                </a:ln>
                <a:solidFill>
                  <a:srgbClr val="FF0000"/>
                </a:solidFill>
                <a:effectLst>
                  <a:outerShdw dist="38100" dir="2700000" algn="bl" rotWithShape="0">
                    <a:schemeClr val="accent5"/>
                  </a:outerShdw>
                </a:effectLst>
              </a:rPr>
              <a:t>Bias?</a:t>
            </a:r>
          </a:p>
        </p:txBody>
      </p:sp>
      <p:sp>
        <p:nvSpPr>
          <p:cNvPr id="20" name="Rectangle 19"/>
          <p:cNvSpPr/>
          <p:nvPr/>
        </p:nvSpPr>
        <p:spPr>
          <a:xfrm>
            <a:off x="7791131" y="5253335"/>
            <a:ext cx="1181734" cy="646331"/>
          </a:xfrm>
          <a:prstGeom prst="rect">
            <a:avLst/>
          </a:prstGeom>
          <a:noFill/>
        </p:spPr>
        <p:txBody>
          <a:bodyPr wrap="none" lIns="91440" tIns="45720" rIns="91440" bIns="45720">
            <a:spAutoFit/>
          </a:bodyPr>
          <a:lstStyle/>
          <a:p>
            <a:pPr algn="ctr"/>
            <a:r>
              <a:rPr lang="en-US" sz="3600" b="1" cap="none" spc="0" dirty="0">
                <a:ln w="13462">
                  <a:solidFill>
                    <a:schemeClr val="bg1"/>
                  </a:solidFill>
                  <a:prstDash val="solid"/>
                </a:ln>
                <a:solidFill>
                  <a:srgbClr val="FF0000"/>
                </a:solidFill>
                <a:effectLst>
                  <a:outerShdw dist="38100" dir="2700000" algn="bl" rotWithShape="0">
                    <a:schemeClr val="accent5"/>
                  </a:outerShdw>
                </a:effectLst>
              </a:rPr>
              <a:t>Bias?</a:t>
            </a:r>
          </a:p>
        </p:txBody>
      </p:sp>
      <p:sp>
        <p:nvSpPr>
          <p:cNvPr id="21" name="Rectangle 20"/>
          <p:cNvSpPr/>
          <p:nvPr/>
        </p:nvSpPr>
        <p:spPr>
          <a:xfrm>
            <a:off x="7943531" y="5405735"/>
            <a:ext cx="1181734" cy="646331"/>
          </a:xfrm>
          <a:prstGeom prst="rect">
            <a:avLst/>
          </a:prstGeom>
          <a:noFill/>
        </p:spPr>
        <p:txBody>
          <a:bodyPr wrap="none" lIns="91440" tIns="45720" rIns="91440" bIns="45720">
            <a:spAutoFit/>
          </a:bodyPr>
          <a:lstStyle/>
          <a:p>
            <a:pPr algn="ctr"/>
            <a:r>
              <a:rPr lang="en-US" sz="3600" b="1" cap="none" spc="0" dirty="0">
                <a:ln w="13462">
                  <a:solidFill>
                    <a:schemeClr val="bg1"/>
                  </a:solidFill>
                  <a:prstDash val="solid"/>
                </a:ln>
                <a:solidFill>
                  <a:srgbClr val="FF0000"/>
                </a:solidFill>
                <a:effectLst>
                  <a:outerShdw dist="38100" dir="2700000" algn="bl" rotWithShape="0">
                    <a:schemeClr val="accent5"/>
                  </a:outerShdw>
                </a:effectLst>
              </a:rPr>
              <a:t>Bias?</a:t>
            </a:r>
          </a:p>
        </p:txBody>
      </p:sp>
      <p:sp>
        <p:nvSpPr>
          <p:cNvPr id="22" name="Rectangle 21"/>
          <p:cNvSpPr/>
          <p:nvPr/>
        </p:nvSpPr>
        <p:spPr>
          <a:xfrm>
            <a:off x="8095931" y="5558135"/>
            <a:ext cx="1181734" cy="646331"/>
          </a:xfrm>
          <a:prstGeom prst="rect">
            <a:avLst/>
          </a:prstGeom>
          <a:noFill/>
        </p:spPr>
        <p:txBody>
          <a:bodyPr wrap="none" lIns="91440" tIns="45720" rIns="91440" bIns="45720">
            <a:spAutoFit/>
          </a:bodyPr>
          <a:lstStyle/>
          <a:p>
            <a:pPr algn="ctr"/>
            <a:r>
              <a:rPr lang="en-US" sz="3600" b="1" cap="none" spc="0" dirty="0">
                <a:ln w="13462">
                  <a:solidFill>
                    <a:schemeClr val="bg1"/>
                  </a:solidFill>
                  <a:prstDash val="solid"/>
                </a:ln>
                <a:solidFill>
                  <a:srgbClr val="FF0000"/>
                </a:solidFill>
                <a:effectLst>
                  <a:outerShdw dist="38100" dir="2700000" algn="bl" rotWithShape="0">
                    <a:schemeClr val="accent5"/>
                  </a:outerShdw>
                </a:effectLst>
              </a:rPr>
              <a:t>Bias?</a:t>
            </a:r>
          </a:p>
        </p:txBody>
      </p:sp>
      <p:sp>
        <p:nvSpPr>
          <p:cNvPr id="23" name="Rectangle 22"/>
          <p:cNvSpPr/>
          <p:nvPr/>
        </p:nvSpPr>
        <p:spPr>
          <a:xfrm>
            <a:off x="8248331" y="5710535"/>
            <a:ext cx="1181734" cy="646331"/>
          </a:xfrm>
          <a:prstGeom prst="rect">
            <a:avLst/>
          </a:prstGeom>
          <a:noFill/>
        </p:spPr>
        <p:txBody>
          <a:bodyPr wrap="none" lIns="91440" tIns="45720" rIns="91440" bIns="45720">
            <a:spAutoFit/>
          </a:bodyPr>
          <a:lstStyle/>
          <a:p>
            <a:pPr algn="ctr"/>
            <a:r>
              <a:rPr lang="en-US" sz="3600" b="1" cap="none" spc="0" dirty="0">
                <a:ln w="13462">
                  <a:solidFill>
                    <a:schemeClr val="bg1"/>
                  </a:solidFill>
                  <a:prstDash val="solid"/>
                </a:ln>
                <a:solidFill>
                  <a:srgbClr val="FF0000"/>
                </a:solidFill>
                <a:effectLst>
                  <a:outerShdw dist="38100" dir="2700000" algn="bl" rotWithShape="0">
                    <a:schemeClr val="accent5"/>
                  </a:outerShdw>
                </a:effectLst>
              </a:rPr>
              <a:t>Bias?</a:t>
            </a:r>
          </a:p>
        </p:txBody>
      </p:sp>
      <p:sp>
        <p:nvSpPr>
          <p:cNvPr id="24" name="Rectangle 23"/>
          <p:cNvSpPr/>
          <p:nvPr/>
        </p:nvSpPr>
        <p:spPr>
          <a:xfrm>
            <a:off x="8400731" y="5862935"/>
            <a:ext cx="1181734" cy="646331"/>
          </a:xfrm>
          <a:prstGeom prst="rect">
            <a:avLst/>
          </a:prstGeom>
          <a:noFill/>
        </p:spPr>
        <p:txBody>
          <a:bodyPr wrap="none" lIns="91440" tIns="45720" rIns="91440" bIns="45720">
            <a:spAutoFit/>
          </a:bodyPr>
          <a:lstStyle/>
          <a:p>
            <a:pPr algn="ctr"/>
            <a:r>
              <a:rPr lang="en-US" sz="3600" b="1" cap="none" spc="0" dirty="0">
                <a:ln w="13462">
                  <a:solidFill>
                    <a:schemeClr val="bg1"/>
                  </a:solidFill>
                  <a:prstDash val="solid"/>
                </a:ln>
                <a:solidFill>
                  <a:srgbClr val="FF0000"/>
                </a:solidFill>
                <a:effectLst>
                  <a:outerShdw dist="38100" dir="2700000" algn="bl" rotWithShape="0">
                    <a:schemeClr val="accent5"/>
                  </a:outerShdw>
                </a:effectLst>
              </a:rPr>
              <a:t>Bias?</a:t>
            </a:r>
          </a:p>
        </p:txBody>
      </p:sp>
      <p:sp>
        <p:nvSpPr>
          <p:cNvPr id="25" name="Rectangle 24"/>
          <p:cNvSpPr/>
          <p:nvPr/>
        </p:nvSpPr>
        <p:spPr>
          <a:xfrm>
            <a:off x="8553131" y="6015335"/>
            <a:ext cx="1181734" cy="646331"/>
          </a:xfrm>
          <a:prstGeom prst="rect">
            <a:avLst/>
          </a:prstGeom>
          <a:noFill/>
        </p:spPr>
        <p:txBody>
          <a:bodyPr wrap="none" lIns="91440" tIns="45720" rIns="91440" bIns="45720">
            <a:spAutoFit/>
          </a:bodyPr>
          <a:lstStyle/>
          <a:p>
            <a:pPr algn="ctr"/>
            <a:r>
              <a:rPr lang="en-US" sz="3600" b="1" cap="none" spc="0" dirty="0">
                <a:ln w="13462">
                  <a:solidFill>
                    <a:schemeClr val="bg1"/>
                  </a:solidFill>
                  <a:prstDash val="solid"/>
                </a:ln>
                <a:solidFill>
                  <a:srgbClr val="FF0000"/>
                </a:solidFill>
                <a:effectLst>
                  <a:outerShdw dist="38100" dir="2700000" algn="bl" rotWithShape="0">
                    <a:schemeClr val="accent5"/>
                  </a:outerShdw>
                </a:effectLst>
              </a:rPr>
              <a:t>Bias?</a:t>
            </a:r>
          </a:p>
        </p:txBody>
      </p:sp>
      <p:pic>
        <p:nvPicPr>
          <p:cNvPr id="27" name="Picture 26"/>
          <p:cNvPicPr>
            <a:picLocks noChangeAspect="1"/>
          </p:cNvPicPr>
          <p:nvPr/>
        </p:nvPicPr>
        <p:blipFill>
          <a:blip r:embed="rId3"/>
          <a:stretch>
            <a:fillRect/>
          </a:stretch>
        </p:blipFill>
        <p:spPr>
          <a:xfrm>
            <a:off x="8722429" y="3281660"/>
            <a:ext cx="1581150" cy="1771650"/>
          </a:xfrm>
          <a:prstGeom prst="rect">
            <a:avLst/>
          </a:prstGeom>
        </p:spPr>
      </p:pic>
    </p:spTree>
    <p:extLst>
      <p:ext uri="{BB962C8B-B14F-4D97-AF65-F5344CB8AC3E}">
        <p14:creationId xmlns:p14="http://schemas.microsoft.com/office/powerpoint/2010/main" val="2217673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WHO-sponsored QES in Cochrane Library</a:t>
            </a:r>
          </a:p>
        </p:txBody>
      </p:sp>
      <p:pic>
        <p:nvPicPr>
          <p:cNvPr id="4" name="Content Placeholder 3"/>
          <p:cNvPicPr>
            <a:picLocks noGrp="1" noChangeAspect="1"/>
          </p:cNvPicPr>
          <p:nvPr>
            <p:ph idx="1"/>
          </p:nvPr>
        </p:nvPicPr>
        <p:blipFill rotWithShape="1">
          <a:blip r:embed="rId2"/>
          <a:srcRect t="16682" b="5209"/>
          <a:stretch/>
        </p:blipFill>
        <p:spPr>
          <a:xfrm>
            <a:off x="0" y="1751957"/>
            <a:ext cx="10266218" cy="5230049"/>
          </a:xfrm>
          <a:prstGeom prst="rect">
            <a:avLst/>
          </a:prstGeom>
        </p:spPr>
      </p:pic>
      <p:pic>
        <p:nvPicPr>
          <p:cNvPr id="5" name="Picture 4"/>
          <p:cNvPicPr>
            <a:picLocks noChangeAspect="1"/>
          </p:cNvPicPr>
          <p:nvPr/>
        </p:nvPicPr>
        <p:blipFill rotWithShape="1">
          <a:blip r:embed="rId3"/>
          <a:srcRect t="17640" b="3095"/>
          <a:stretch/>
        </p:blipFill>
        <p:spPr>
          <a:xfrm>
            <a:off x="7972227" y="1391132"/>
            <a:ext cx="4219773" cy="2452080"/>
          </a:xfrm>
          <a:prstGeom prst="rect">
            <a:avLst/>
          </a:prstGeom>
        </p:spPr>
      </p:pic>
      <p:pic>
        <p:nvPicPr>
          <p:cNvPr id="6" name="Picture 5"/>
          <p:cNvPicPr>
            <a:picLocks noChangeAspect="1"/>
          </p:cNvPicPr>
          <p:nvPr/>
        </p:nvPicPr>
        <p:blipFill rotWithShape="1">
          <a:blip r:embed="rId3"/>
          <a:srcRect l="2564" t="20285" r="1666" b="5128"/>
          <a:stretch/>
        </p:blipFill>
        <p:spPr>
          <a:xfrm>
            <a:off x="7972227" y="4106363"/>
            <a:ext cx="4220306" cy="2814374"/>
          </a:xfrm>
          <a:prstGeom prst="rect">
            <a:avLst/>
          </a:prstGeom>
        </p:spPr>
      </p:pic>
      <p:sp>
        <p:nvSpPr>
          <p:cNvPr id="7" name="TextBox 6"/>
          <p:cNvSpPr txBox="1"/>
          <p:nvPr/>
        </p:nvSpPr>
        <p:spPr>
          <a:xfrm>
            <a:off x="10266218" y="1391132"/>
            <a:ext cx="1925782" cy="523220"/>
          </a:xfrm>
          <a:prstGeom prst="rect">
            <a:avLst/>
          </a:prstGeom>
          <a:noFill/>
        </p:spPr>
        <p:txBody>
          <a:bodyPr wrap="square" rtlCol="0">
            <a:spAutoFit/>
          </a:bodyPr>
          <a:lstStyle/>
          <a:p>
            <a:r>
              <a:rPr lang="en-GB" sz="2800" b="1" dirty="0">
                <a:solidFill>
                  <a:srgbClr val="FF0000"/>
                </a:solidFill>
              </a:rPr>
              <a:t>Qualitative</a:t>
            </a:r>
          </a:p>
        </p:txBody>
      </p:sp>
      <p:sp>
        <p:nvSpPr>
          <p:cNvPr id="8" name="TextBox 7"/>
          <p:cNvSpPr txBox="1"/>
          <p:nvPr/>
        </p:nvSpPr>
        <p:spPr>
          <a:xfrm>
            <a:off x="10037618" y="3760433"/>
            <a:ext cx="2154382" cy="523220"/>
          </a:xfrm>
          <a:prstGeom prst="rect">
            <a:avLst/>
          </a:prstGeom>
          <a:noFill/>
        </p:spPr>
        <p:txBody>
          <a:bodyPr wrap="square" rtlCol="0">
            <a:spAutoFit/>
          </a:bodyPr>
          <a:lstStyle/>
          <a:p>
            <a:r>
              <a:rPr lang="en-GB" sz="2800" b="1" dirty="0">
                <a:solidFill>
                  <a:srgbClr val="FF0000"/>
                </a:solidFill>
              </a:rPr>
              <a:t>Effectiveness</a:t>
            </a:r>
          </a:p>
        </p:txBody>
      </p:sp>
    </p:spTree>
    <p:extLst>
      <p:ext uri="{BB962C8B-B14F-4D97-AF65-F5344CB8AC3E}">
        <p14:creationId xmlns:p14="http://schemas.microsoft.com/office/powerpoint/2010/main" val="2113874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495" y="-20399"/>
            <a:ext cx="10515600" cy="1325563"/>
          </a:xfrm>
        </p:spPr>
        <p:txBody>
          <a:bodyPr/>
          <a:lstStyle/>
          <a:p>
            <a:pPr algn="ctr"/>
            <a:r>
              <a:rPr lang="en-GB" dirty="0"/>
              <a:t>Specific Methods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5560" y="1268760"/>
            <a:ext cx="7848872" cy="5211480"/>
          </a:xfrm>
        </p:spPr>
      </p:pic>
      <p:sp>
        <p:nvSpPr>
          <p:cNvPr id="5" name="TextBox 4"/>
          <p:cNvSpPr txBox="1"/>
          <p:nvPr/>
        </p:nvSpPr>
        <p:spPr>
          <a:xfrm>
            <a:off x="4040083" y="3336242"/>
            <a:ext cx="2304256" cy="461665"/>
          </a:xfrm>
          <a:prstGeom prst="rect">
            <a:avLst/>
          </a:prstGeom>
          <a:noFill/>
        </p:spPr>
        <p:txBody>
          <a:bodyPr wrap="square" rtlCol="0">
            <a:spAutoFit/>
          </a:bodyPr>
          <a:lstStyle/>
          <a:p>
            <a:r>
              <a:rPr lang="en-GB" sz="2400" dirty="0">
                <a:solidFill>
                  <a:srgbClr val="002060"/>
                </a:solidFill>
              </a:rPr>
              <a:t>Realist Synthesis</a:t>
            </a:r>
          </a:p>
        </p:txBody>
      </p:sp>
      <p:sp>
        <p:nvSpPr>
          <p:cNvPr id="6" name="TextBox 5"/>
          <p:cNvSpPr txBox="1"/>
          <p:nvPr/>
        </p:nvSpPr>
        <p:spPr>
          <a:xfrm>
            <a:off x="2167875" y="1412777"/>
            <a:ext cx="3024336" cy="461665"/>
          </a:xfrm>
          <a:prstGeom prst="rect">
            <a:avLst/>
          </a:prstGeom>
          <a:noFill/>
        </p:spPr>
        <p:txBody>
          <a:bodyPr wrap="square" rtlCol="0">
            <a:spAutoFit/>
          </a:bodyPr>
          <a:lstStyle/>
          <a:p>
            <a:r>
              <a:rPr lang="en-GB" sz="2400" dirty="0">
                <a:solidFill>
                  <a:srgbClr val="002060"/>
                </a:solidFill>
              </a:rPr>
              <a:t>Meta-Interpretation</a:t>
            </a:r>
          </a:p>
        </p:txBody>
      </p:sp>
      <p:sp>
        <p:nvSpPr>
          <p:cNvPr id="7" name="TextBox 6"/>
          <p:cNvSpPr txBox="1"/>
          <p:nvPr/>
        </p:nvSpPr>
        <p:spPr>
          <a:xfrm>
            <a:off x="4727848" y="1181944"/>
            <a:ext cx="4104456" cy="461665"/>
          </a:xfrm>
          <a:prstGeom prst="rect">
            <a:avLst/>
          </a:prstGeom>
          <a:noFill/>
        </p:spPr>
        <p:txBody>
          <a:bodyPr wrap="square" rtlCol="0">
            <a:spAutoFit/>
          </a:bodyPr>
          <a:lstStyle/>
          <a:p>
            <a:r>
              <a:rPr lang="en-GB" sz="2400" dirty="0">
                <a:solidFill>
                  <a:srgbClr val="002060"/>
                </a:solidFill>
              </a:rPr>
              <a:t>Critical Interpretive Synthesis</a:t>
            </a:r>
          </a:p>
        </p:txBody>
      </p:sp>
      <p:sp>
        <p:nvSpPr>
          <p:cNvPr id="8" name="TextBox 7"/>
          <p:cNvSpPr txBox="1"/>
          <p:nvPr/>
        </p:nvSpPr>
        <p:spPr>
          <a:xfrm>
            <a:off x="7104112" y="4162254"/>
            <a:ext cx="2808312" cy="461665"/>
          </a:xfrm>
          <a:prstGeom prst="rect">
            <a:avLst/>
          </a:prstGeom>
          <a:noFill/>
        </p:spPr>
        <p:txBody>
          <a:bodyPr wrap="square" rtlCol="0">
            <a:spAutoFit/>
          </a:bodyPr>
          <a:lstStyle/>
          <a:p>
            <a:r>
              <a:rPr lang="en-GB" sz="2400" dirty="0">
                <a:solidFill>
                  <a:srgbClr val="002060"/>
                </a:solidFill>
              </a:rPr>
              <a:t>Thematic Synthesis</a:t>
            </a:r>
          </a:p>
        </p:txBody>
      </p:sp>
      <p:sp>
        <p:nvSpPr>
          <p:cNvPr id="9" name="TextBox 8"/>
          <p:cNvSpPr txBox="1"/>
          <p:nvPr/>
        </p:nvSpPr>
        <p:spPr>
          <a:xfrm>
            <a:off x="2095867" y="2892445"/>
            <a:ext cx="3096344" cy="461665"/>
          </a:xfrm>
          <a:prstGeom prst="rect">
            <a:avLst/>
          </a:prstGeom>
          <a:noFill/>
        </p:spPr>
        <p:txBody>
          <a:bodyPr wrap="square" rtlCol="0">
            <a:spAutoFit/>
          </a:bodyPr>
          <a:lstStyle/>
          <a:p>
            <a:r>
              <a:rPr lang="en-GB" sz="2400" dirty="0">
                <a:solidFill>
                  <a:srgbClr val="002060"/>
                </a:solidFill>
              </a:rPr>
              <a:t>Framework Synthesis</a:t>
            </a:r>
          </a:p>
        </p:txBody>
      </p:sp>
      <p:sp>
        <p:nvSpPr>
          <p:cNvPr id="10" name="TextBox 9"/>
          <p:cNvSpPr txBox="1"/>
          <p:nvPr/>
        </p:nvSpPr>
        <p:spPr>
          <a:xfrm>
            <a:off x="7896200" y="3140968"/>
            <a:ext cx="2700300" cy="461665"/>
          </a:xfrm>
          <a:prstGeom prst="rect">
            <a:avLst/>
          </a:prstGeom>
          <a:noFill/>
        </p:spPr>
        <p:txBody>
          <a:bodyPr wrap="square" rtlCol="0">
            <a:spAutoFit/>
          </a:bodyPr>
          <a:lstStyle/>
          <a:p>
            <a:r>
              <a:rPr lang="en-GB" sz="2400" dirty="0">
                <a:solidFill>
                  <a:srgbClr val="002060"/>
                </a:solidFill>
              </a:rPr>
              <a:t>Narrative Synthesis</a:t>
            </a:r>
          </a:p>
        </p:txBody>
      </p:sp>
      <p:sp>
        <p:nvSpPr>
          <p:cNvPr id="11" name="TextBox 10"/>
          <p:cNvSpPr txBox="1"/>
          <p:nvPr/>
        </p:nvSpPr>
        <p:spPr>
          <a:xfrm>
            <a:off x="7402461" y="3700589"/>
            <a:ext cx="3168352" cy="461665"/>
          </a:xfrm>
          <a:prstGeom prst="rect">
            <a:avLst/>
          </a:prstGeom>
          <a:noFill/>
        </p:spPr>
        <p:txBody>
          <a:bodyPr wrap="square" rtlCol="0">
            <a:spAutoFit/>
          </a:bodyPr>
          <a:lstStyle/>
          <a:p>
            <a:r>
              <a:rPr lang="en-GB" sz="2400" dirty="0">
                <a:solidFill>
                  <a:srgbClr val="002060"/>
                </a:solidFill>
              </a:rPr>
              <a:t>Meta-Ethnography</a:t>
            </a:r>
          </a:p>
        </p:txBody>
      </p:sp>
      <p:sp>
        <p:nvSpPr>
          <p:cNvPr id="12" name="TextBox 11"/>
          <p:cNvSpPr txBox="1"/>
          <p:nvPr/>
        </p:nvSpPr>
        <p:spPr>
          <a:xfrm>
            <a:off x="8688288" y="2206856"/>
            <a:ext cx="1584176" cy="830997"/>
          </a:xfrm>
          <a:prstGeom prst="rect">
            <a:avLst/>
          </a:prstGeom>
          <a:noFill/>
        </p:spPr>
        <p:txBody>
          <a:bodyPr wrap="square" rtlCol="0">
            <a:spAutoFit/>
          </a:bodyPr>
          <a:lstStyle/>
          <a:p>
            <a:pPr algn="r"/>
            <a:r>
              <a:rPr lang="en-GB" sz="2400" dirty="0">
                <a:solidFill>
                  <a:srgbClr val="002060"/>
                </a:solidFill>
              </a:rPr>
              <a:t>Best Fit Synthesis</a:t>
            </a:r>
          </a:p>
        </p:txBody>
      </p:sp>
      <p:sp>
        <p:nvSpPr>
          <p:cNvPr id="13" name="TextBox 12"/>
          <p:cNvSpPr txBox="1"/>
          <p:nvPr/>
        </p:nvSpPr>
        <p:spPr>
          <a:xfrm>
            <a:off x="1631504" y="1874442"/>
            <a:ext cx="1008112" cy="830997"/>
          </a:xfrm>
          <a:prstGeom prst="rect">
            <a:avLst/>
          </a:prstGeom>
          <a:noFill/>
        </p:spPr>
        <p:txBody>
          <a:bodyPr wrap="square" rtlCol="0">
            <a:spAutoFit/>
          </a:bodyPr>
          <a:lstStyle/>
          <a:p>
            <a:pPr algn="r"/>
            <a:r>
              <a:rPr lang="en-GB" sz="2400" dirty="0">
                <a:solidFill>
                  <a:srgbClr val="002060"/>
                </a:solidFill>
              </a:rPr>
              <a:t>Meta Study</a:t>
            </a:r>
          </a:p>
        </p:txBody>
      </p:sp>
      <p:sp>
        <p:nvSpPr>
          <p:cNvPr id="14" name="TextBox 13"/>
          <p:cNvSpPr txBox="1"/>
          <p:nvPr/>
        </p:nvSpPr>
        <p:spPr>
          <a:xfrm>
            <a:off x="7510491" y="1416770"/>
            <a:ext cx="2880320" cy="461665"/>
          </a:xfrm>
          <a:prstGeom prst="rect">
            <a:avLst/>
          </a:prstGeom>
          <a:noFill/>
        </p:spPr>
        <p:txBody>
          <a:bodyPr wrap="square" rtlCol="0">
            <a:spAutoFit/>
          </a:bodyPr>
          <a:lstStyle/>
          <a:p>
            <a:pPr algn="r"/>
            <a:r>
              <a:rPr lang="en-GB" sz="2400" dirty="0">
                <a:solidFill>
                  <a:srgbClr val="002060"/>
                </a:solidFill>
              </a:rPr>
              <a:t>Meta Narrative</a:t>
            </a:r>
          </a:p>
        </p:txBody>
      </p:sp>
      <p:sp>
        <p:nvSpPr>
          <p:cNvPr id="15" name="TextBox 14"/>
          <p:cNvSpPr txBox="1"/>
          <p:nvPr/>
        </p:nvSpPr>
        <p:spPr>
          <a:xfrm>
            <a:off x="3644040" y="3931421"/>
            <a:ext cx="1688499" cy="830997"/>
          </a:xfrm>
          <a:prstGeom prst="rect">
            <a:avLst/>
          </a:prstGeom>
          <a:noFill/>
        </p:spPr>
        <p:txBody>
          <a:bodyPr wrap="square" rtlCol="0">
            <a:spAutoFit/>
          </a:bodyPr>
          <a:lstStyle/>
          <a:p>
            <a:r>
              <a:rPr lang="en-GB" sz="2400" dirty="0">
                <a:solidFill>
                  <a:srgbClr val="002060"/>
                </a:solidFill>
              </a:rPr>
              <a:t>EPPI-Centre Method</a:t>
            </a:r>
          </a:p>
        </p:txBody>
      </p:sp>
      <p:sp>
        <p:nvSpPr>
          <p:cNvPr id="16" name="TextBox 15"/>
          <p:cNvSpPr txBox="1"/>
          <p:nvPr/>
        </p:nvSpPr>
        <p:spPr>
          <a:xfrm>
            <a:off x="5879976" y="1647602"/>
            <a:ext cx="2232248" cy="461665"/>
          </a:xfrm>
          <a:prstGeom prst="rect">
            <a:avLst/>
          </a:prstGeom>
          <a:noFill/>
        </p:spPr>
        <p:txBody>
          <a:bodyPr wrap="square" rtlCol="0">
            <a:spAutoFit/>
          </a:bodyPr>
          <a:lstStyle/>
          <a:p>
            <a:r>
              <a:rPr lang="en-GB" sz="2400" dirty="0">
                <a:solidFill>
                  <a:srgbClr val="002060"/>
                </a:solidFill>
              </a:rPr>
              <a:t>Matrix Method</a:t>
            </a:r>
          </a:p>
        </p:txBody>
      </p:sp>
      <p:sp>
        <p:nvSpPr>
          <p:cNvPr id="17" name="TextBox 16"/>
          <p:cNvSpPr txBox="1"/>
          <p:nvPr/>
        </p:nvSpPr>
        <p:spPr>
          <a:xfrm>
            <a:off x="1647786" y="951111"/>
            <a:ext cx="3312368" cy="461665"/>
          </a:xfrm>
          <a:prstGeom prst="rect">
            <a:avLst/>
          </a:prstGeom>
          <a:noFill/>
        </p:spPr>
        <p:txBody>
          <a:bodyPr wrap="square" rtlCol="0">
            <a:spAutoFit/>
          </a:bodyPr>
          <a:lstStyle/>
          <a:p>
            <a:r>
              <a:rPr lang="en-GB" sz="2400" dirty="0">
                <a:solidFill>
                  <a:srgbClr val="002060"/>
                </a:solidFill>
              </a:rPr>
              <a:t>Bayesian Meta-Synthesis</a:t>
            </a:r>
          </a:p>
        </p:txBody>
      </p:sp>
      <p:sp>
        <p:nvSpPr>
          <p:cNvPr id="18" name="TextBox 17"/>
          <p:cNvSpPr txBox="1"/>
          <p:nvPr/>
        </p:nvSpPr>
        <p:spPr>
          <a:xfrm>
            <a:off x="7896200" y="951111"/>
            <a:ext cx="2771800" cy="461665"/>
          </a:xfrm>
          <a:prstGeom prst="rect">
            <a:avLst/>
          </a:prstGeom>
          <a:noFill/>
        </p:spPr>
        <p:txBody>
          <a:bodyPr wrap="square" rtlCol="0">
            <a:spAutoFit/>
          </a:bodyPr>
          <a:lstStyle/>
          <a:p>
            <a:pPr algn="r"/>
            <a:r>
              <a:rPr lang="en-GB" sz="2400" dirty="0">
                <a:solidFill>
                  <a:srgbClr val="002060"/>
                </a:solidFill>
              </a:rPr>
              <a:t>Meta- Aggregation</a:t>
            </a:r>
          </a:p>
        </p:txBody>
      </p:sp>
    </p:spTree>
    <p:extLst>
      <p:ext uri="{BB962C8B-B14F-4D97-AF65-F5344CB8AC3E}">
        <p14:creationId xmlns:p14="http://schemas.microsoft.com/office/powerpoint/2010/main" val="1362965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a:t>Confusing Terminology, Variety of Choices</a:t>
            </a:r>
            <a:endParaRPr lang="en-US" dirty="0"/>
          </a:p>
        </p:txBody>
      </p:sp>
      <p:sp>
        <p:nvSpPr>
          <p:cNvPr id="5" name="Content Placeholder 4"/>
          <p:cNvSpPr>
            <a:spLocks noGrp="1"/>
          </p:cNvSpPr>
          <p:nvPr>
            <p:ph sz="half" idx="1"/>
          </p:nvPr>
        </p:nvSpPr>
        <p:spPr>
          <a:xfrm>
            <a:off x="1981200" y="1600201"/>
            <a:ext cx="3322712" cy="4525963"/>
          </a:xfrm>
        </p:spPr>
        <p:txBody>
          <a:bodyPr>
            <a:normAutofit fontScale="77500" lnSpcReduction="20000"/>
          </a:bodyPr>
          <a:lstStyle/>
          <a:p>
            <a:pPr marL="514350" indent="-514350">
              <a:buFont typeface="+mj-lt"/>
              <a:buAutoNum type="arabicPeriod"/>
            </a:pPr>
            <a:r>
              <a:rPr lang="en-GB" dirty="0"/>
              <a:t>Qualitative Systematic Review</a:t>
            </a:r>
          </a:p>
          <a:p>
            <a:pPr marL="514350" indent="-514350">
              <a:buFont typeface="+mj-lt"/>
              <a:buAutoNum type="arabicPeriod"/>
            </a:pPr>
            <a:r>
              <a:rPr lang="en-GB" dirty="0"/>
              <a:t>Qualitative Meta-Synthesis</a:t>
            </a:r>
          </a:p>
          <a:p>
            <a:pPr marL="514350" indent="-514350">
              <a:buFont typeface="+mj-lt"/>
              <a:buAutoNum type="arabicPeriod"/>
            </a:pPr>
            <a:r>
              <a:rPr lang="en-GB" dirty="0"/>
              <a:t>Qualitative Research Synthesis</a:t>
            </a:r>
            <a:endParaRPr lang="en-GB" b="1" dirty="0"/>
          </a:p>
          <a:p>
            <a:pPr marL="742950" indent="-742950" algn="r">
              <a:buFont typeface="+mj-lt"/>
              <a:buAutoNum type="arabicPeriod"/>
            </a:pPr>
            <a:r>
              <a:rPr lang="en-GB" sz="3800" b="1" dirty="0"/>
              <a:t>Qualitative Evidence Synthesis</a:t>
            </a:r>
            <a:endParaRPr lang="en-GB" sz="3800" dirty="0"/>
          </a:p>
          <a:p>
            <a:pPr marL="514350" indent="-514350">
              <a:buFont typeface="+mj-lt"/>
              <a:buAutoNum type="arabicPeriod"/>
            </a:pPr>
            <a:r>
              <a:rPr lang="en-US" dirty="0"/>
              <a:t>Qualitative Interpretive Meta-Synthesis</a:t>
            </a:r>
          </a:p>
        </p:txBody>
      </p:sp>
      <p:sp>
        <p:nvSpPr>
          <p:cNvPr id="6" name="Content Placeholder 5"/>
          <p:cNvSpPr>
            <a:spLocks noGrp="1"/>
          </p:cNvSpPr>
          <p:nvPr>
            <p:ph sz="half" idx="2"/>
          </p:nvPr>
        </p:nvSpPr>
        <p:spPr>
          <a:xfrm>
            <a:off x="6172200" y="1600200"/>
            <a:ext cx="4038600" cy="5141168"/>
          </a:xfrm>
        </p:spPr>
        <p:txBody>
          <a:bodyPr>
            <a:normAutofit fontScale="77500" lnSpcReduction="20000"/>
          </a:bodyPr>
          <a:lstStyle/>
          <a:p>
            <a:pPr marL="514350" indent="-514350">
              <a:buFont typeface="+mj-lt"/>
              <a:buAutoNum type="arabicPeriod" startAt="6"/>
            </a:pPr>
            <a:r>
              <a:rPr lang="en-GB" dirty="0"/>
              <a:t>Best Fit </a:t>
            </a:r>
            <a:r>
              <a:rPr lang="en-GB" b="1" dirty="0"/>
              <a:t>Synthesis</a:t>
            </a:r>
            <a:r>
              <a:rPr lang="en-GB" dirty="0"/>
              <a:t> </a:t>
            </a:r>
          </a:p>
          <a:p>
            <a:pPr marL="514350" indent="-514350">
              <a:buFont typeface="+mj-lt"/>
              <a:buAutoNum type="arabicPeriod" startAt="6"/>
            </a:pPr>
            <a:r>
              <a:rPr lang="en-GB" dirty="0"/>
              <a:t>Critical Interpretive </a:t>
            </a:r>
            <a:r>
              <a:rPr lang="en-GB" b="1" dirty="0"/>
              <a:t>Synthesis</a:t>
            </a:r>
          </a:p>
          <a:p>
            <a:pPr marL="514350" indent="-514350">
              <a:buFont typeface="+mj-lt"/>
              <a:buAutoNum type="arabicPeriod" startAt="6"/>
            </a:pPr>
            <a:r>
              <a:rPr lang="en-GB" dirty="0"/>
              <a:t>Framework </a:t>
            </a:r>
            <a:r>
              <a:rPr lang="en-GB" b="1" dirty="0"/>
              <a:t>Synthesis</a:t>
            </a:r>
          </a:p>
          <a:p>
            <a:pPr marL="514350" indent="-514350">
              <a:buFont typeface="+mj-lt"/>
              <a:buAutoNum type="arabicPeriod" startAt="6"/>
            </a:pPr>
            <a:r>
              <a:rPr lang="en-GB" b="1" dirty="0"/>
              <a:t>Meta</a:t>
            </a:r>
            <a:r>
              <a:rPr lang="en-GB" dirty="0"/>
              <a:t>-Aggregation</a:t>
            </a:r>
          </a:p>
          <a:p>
            <a:pPr marL="514350" indent="-514350">
              <a:buFont typeface="+mj-lt"/>
              <a:buAutoNum type="arabicPeriod" startAt="6"/>
            </a:pPr>
            <a:r>
              <a:rPr lang="en-GB" b="1" dirty="0"/>
              <a:t>Meta</a:t>
            </a:r>
            <a:r>
              <a:rPr lang="en-GB" dirty="0"/>
              <a:t>-Ethnography</a:t>
            </a:r>
          </a:p>
          <a:p>
            <a:pPr marL="514350" indent="-514350">
              <a:buFont typeface="+mj-lt"/>
              <a:buAutoNum type="arabicPeriod" startAt="6"/>
            </a:pPr>
            <a:r>
              <a:rPr lang="en-GB" b="1" dirty="0"/>
              <a:t>Meta</a:t>
            </a:r>
            <a:r>
              <a:rPr lang="en-GB" dirty="0"/>
              <a:t>-Interpretation</a:t>
            </a:r>
          </a:p>
          <a:p>
            <a:pPr marL="514350" indent="-514350">
              <a:buFont typeface="+mj-lt"/>
              <a:buAutoNum type="arabicPeriod" startAt="6"/>
            </a:pPr>
            <a:r>
              <a:rPr lang="en-GB" b="1" dirty="0"/>
              <a:t>Meta</a:t>
            </a:r>
            <a:r>
              <a:rPr lang="en-GB" dirty="0"/>
              <a:t>-Narrative</a:t>
            </a:r>
          </a:p>
          <a:p>
            <a:pPr marL="514350" indent="-514350">
              <a:buFont typeface="+mj-lt"/>
              <a:buAutoNum type="arabicPeriod" startAt="6"/>
            </a:pPr>
            <a:r>
              <a:rPr lang="en-GB" b="1" dirty="0"/>
              <a:t>Meta</a:t>
            </a:r>
            <a:r>
              <a:rPr lang="en-GB" dirty="0"/>
              <a:t>-Study</a:t>
            </a:r>
          </a:p>
          <a:p>
            <a:pPr marL="514350" indent="-514350">
              <a:buFont typeface="+mj-lt"/>
              <a:buAutoNum type="arabicPeriod" startAt="6"/>
            </a:pPr>
            <a:r>
              <a:rPr lang="en-GB" b="1" dirty="0"/>
              <a:t>Meta-</a:t>
            </a:r>
            <a:r>
              <a:rPr lang="en-GB" dirty="0"/>
              <a:t>Summary</a:t>
            </a:r>
          </a:p>
          <a:p>
            <a:pPr marL="514350" indent="-514350">
              <a:buFont typeface="+mj-lt"/>
              <a:buAutoNum type="arabicPeriod" startAt="6"/>
            </a:pPr>
            <a:r>
              <a:rPr lang="en-GB" dirty="0"/>
              <a:t>Narrative </a:t>
            </a:r>
            <a:r>
              <a:rPr lang="en-GB" b="1" dirty="0"/>
              <a:t>Synthesis</a:t>
            </a:r>
          </a:p>
          <a:p>
            <a:pPr marL="514350" indent="-514350">
              <a:buFont typeface="+mj-lt"/>
              <a:buAutoNum type="arabicPeriod" startAt="6"/>
            </a:pPr>
            <a:r>
              <a:rPr lang="en-GB" dirty="0"/>
              <a:t>Qualitative </a:t>
            </a:r>
            <a:r>
              <a:rPr lang="en-GB" b="1" dirty="0"/>
              <a:t>Meta-Synthesis</a:t>
            </a:r>
          </a:p>
          <a:p>
            <a:pPr marL="514350" indent="-514350">
              <a:buFont typeface="+mj-lt"/>
              <a:buAutoNum type="arabicPeriod" startAt="6"/>
            </a:pPr>
            <a:r>
              <a:rPr lang="en-GB" dirty="0"/>
              <a:t>Realist </a:t>
            </a:r>
            <a:r>
              <a:rPr lang="en-GB" b="1" dirty="0"/>
              <a:t>Synthesis</a:t>
            </a:r>
          </a:p>
          <a:p>
            <a:pPr marL="400050" lvl="1" indent="0">
              <a:buNone/>
            </a:pPr>
            <a:r>
              <a:rPr lang="en-GB" b="1" dirty="0"/>
              <a:t>	19. Rapid Realist Synthesis</a:t>
            </a:r>
          </a:p>
          <a:p>
            <a:pPr marL="514350" indent="-514350">
              <a:buFont typeface="+mj-lt"/>
              <a:buAutoNum type="arabicPeriod" startAt="6"/>
            </a:pPr>
            <a:r>
              <a:rPr lang="en-GB" dirty="0"/>
              <a:t>Thematic  </a:t>
            </a:r>
            <a:r>
              <a:rPr lang="en-GB" b="1" dirty="0"/>
              <a:t>Synthesis</a:t>
            </a:r>
            <a:endParaRPr lang="en-US" b="1" dirty="0"/>
          </a:p>
        </p:txBody>
      </p:sp>
      <p:sp>
        <p:nvSpPr>
          <p:cNvPr id="7" name="Left Brace 6"/>
          <p:cNvSpPr/>
          <p:nvPr/>
        </p:nvSpPr>
        <p:spPr>
          <a:xfrm>
            <a:off x="5231904" y="1628800"/>
            <a:ext cx="1008112" cy="504056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041813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a:t>Integrate HTA</a:t>
            </a:r>
          </a:p>
        </p:txBody>
      </p:sp>
      <p:pic>
        <p:nvPicPr>
          <p:cNvPr id="2" name="Picture 1"/>
          <p:cNvPicPr>
            <a:picLocks noChangeAspect="1"/>
          </p:cNvPicPr>
          <p:nvPr/>
        </p:nvPicPr>
        <p:blipFill rotWithShape="1">
          <a:blip r:embed="rId2"/>
          <a:srcRect l="10956" t="23060" r="12102" b="11638"/>
          <a:stretch/>
        </p:blipFill>
        <p:spPr>
          <a:xfrm>
            <a:off x="409903" y="204951"/>
            <a:ext cx="9522373" cy="4776952"/>
          </a:xfrm>
          <a:prstGeom prst="rect">
            <a:avLst/>
          </a:prstGeom>
        </p:spPr>
      </p:pic>
      <p:sp>
        <p:nvSpPr>
          <p:cNvPr id="3" name="TextBox 2"/>
          <p:cNvSpPr txBox="1"/>
          <p:nvPr/>
        </p:nvSpPr>
        <p:spPr>
          <a:xfrm>
            <a:off x="409903" y="5218386"/>
            <a:ext cx="9695794" cy="1631216"/>
          </a:xfrm>
          <a:prstGeom prst="rect">
            <a:avLst/>
          </a:prstGeom>
          <a:noFill/>
        </p:spPr>
        <p:txBody>
          <a:bodyPr wrap="square" rtlCol="0">
            <a:spAutoFit/>
          </a:bodyPr>
          <a:lstStyle/>
          <a:p>
            <a:r>
              <a:rPr lang="en-GB" sz="2000" dirty="0"/>
              <a:t>BOOTH, A., NOYES J, FLEMMING K, GERHARDUS, A., WAHLSTER, P., VAN DER WILT, G.J., MOZYGEMBA, K., REFOLO, P., SACCHINI, D., TUMMERS, M., REHFUESS, E. (2016) Guidance on choosing qualitative evidence synthesis methods for use in health technology assessments of complex interventions [Online]. Available from: </a:t>
            </a:r>
            <a:r>
              <a:rPr lang="en-GB" sz="2000" dirty="0">
                <a:hlinkClick r:id="rId3"/>
              </a:rPr>
              <a:t>http://www.integrate-hta.eu/downloads/</a:t>
            </a:r>
            <a:r>
              <a:rPr lang="en-GB" sz="2000" dirty="0"/>
              <a:t> </a:t>
            </a:r>
          </a:p>
        </p:txBody>
      </p:sp>
    </p:spTree>
    <p:extLst>
      <p:ext uri="{BB962C8B-B14F-4D97-AF65-F5344CB8AC3E}">
        <p14:creationId xmlns:p14="http://schemas.microsoft.com/office/powerpoint/2010/main" val="18804453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372</TotalTime>
  <Words>2832</Words>
  <Application>Microsoft Office PowerPoint</Application>
  <PresentationFormat>Widescreen</PresentationFormat>
  <Paragraphs>291</Paragraphs>
  <Slides>40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Calibri Light</vt:lpstr>
      <vt:lpstr>Times New Roman</vt:lpstr>
      <vt:lpstr>TUOS Blake</vt:lpstr>
      <vt:lpstr>TUOS Stephenson</vt:lpstr>
      <vt:lpstr>Wingdings</vt:lpstr>
      <vt:lpstr>Office Theme</vt:lpstr>
      <vt:lpstr>Same Species or Different Animal? : a working comparison between Systematic Reviews and Qualitative Evidence Syntheses</vt:lpstr>
      <vt:lpstr>Overview</vt:lpstr>
      <vt:lpstr>Qualitative Evidence Synthesis (QES) - exciting and growing field of systematic review</vt:lpstr>
      <vt:lpstr>The Rise and Rise of “Qualitative Metasynthesis”</vt:lpstr>
      <vt:lpstr>PowerPoint Presentation</vt:lpstr>
      <vt:lpstr>WHO-sponsored QES in Cochrane Library</vt:lpstr>
      <vt:lpstr>Specific Methods</vt:lpstr>
      <vt:lpstr>Confusing Terminology, Variety of Choices</vt:lpstr>
      <vt:lpstr>Integrate HTA</vt:lpstr>
      <vt:lpstr>QES inhabits an uncertain meeting point between systematic review methods and primary qualitative research</vt:lpstr>
      <vt:lpstr>Dual heritage!</vt:lpstr>
      <vt:lpstr>Experimentation and Borrowing</vt:lpstr>
      <vt:lpstr>When QES “mimics” quantitative systematic review it becomes Frankenstein’s Monster!</vt:lpstr>
      <vt:lpstr>Mimicking Quantitative Reviews</vt:lpstr>
      <vt:lpstr>When appropriate and sensitive to the primary qualitative tradition QES makes a valuable contribution to knowledge</vt:lpstr>
      <vt:lpstr>PowerPoint Presentation</vt:lpstr>
      <vt:lpstr>New Book</vt:lpstr>
      <vt:lpstr>Where Paradigms Collide!</vt:lpstr>
      <vt:lpstr>Where Tectonic Plates Collide (SALSA):</vt:lpstr>
      <vt:lpstr>Where Tectonic Plates Collide – 1(a) The Question  </vt:lpstr>
      <vt:lpstr>Where Tectonic Plates Collide – 1(b) Sampling Studies  </vt:lpstr>
      <vt:lpstr>Patton’s 16 Sampling Strategies</vt:lpstr>
      <vt:lpstr>Where Tectonic Plates Collide – 1(c) Searching </vt:lpstr>
      <vt:lpstr>Where Tectonic Plates Collide – 1(c) Searching </vt:lpstr>
      <vt:lpstr>Where Tectonic Plates Collide – 2. AppraisaL (Quality Assessment)</vt:lpstr>
      <vt:lpstr>Role of Quality Assessment?</vt:lpstr>
      <vt:lpstr>Where Tectonic Plates Collide – 3 Synthesis</vt:lpstr>
      <vt:lpstr>PowerPoint Presentation</vt:lpstr>
      <vt:lpstr>Where Tectonic Plates Collide – 4 - Analysis (Based on Miles and Huberman,1994)</vt:lpstr>
      <vt:lpstr>Presentation</vt:lpstr>
      <vt:lpstr>In Summary</vt:lpstr>
      <vt:lpstr>“Unsound” QES applications are no justification for not performing QES at all!</vt:lpstr>
      <vt:lpstr>Adherence to a formulaic approach</vt:lpstr>
      <vt:lpstr>Stuffing the Goose that lays the Golden Eggs!</vt:lpstr>
      <vt:lpstr>Cp. Criticisms of Meta-analysis</vt:lpstr>
      <vt:lpstr>A Burgeoning Research Agenda!</vt:lpstr>
      <vt:lpstr>QES methods can expand the systematic review toolbox!</vt:lpstr>
      <vt:lpstr>RETREAT: Review Question – Epistemology – Time/Timeframe – Resources – Expertise – Audience – Type of Data: a revised mnemonic outlining considerations when planning a qualitative synthesis </vt:lpstr>
      <vt:lpstr>PowerPoint Presentation</vt:lpstr>
      <vt:lpstr>Supporting 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Same Species or Different Animal? : a working comparison between Systematic Reviews and Qualitative Evidence Syntheses</dc:title>
  <dc:creator>Andrew Booth</dc:creator>
  <cp:lastModifiedBy>Beth Hall</cp:lastModifiedBy>
  <cp:revision>16</cp:revision>
  <dcterms:created xsi:type="dcterms:W3CDTF">2017-02-11T10:23:14Z</dcterms:created>
  <dcterms:modified xsi:type="dcterms:W3CDTF">2017-02-17T16:51:36Z</dcterms:modified>
</cp:coreProperties>
</file>